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s/slide1.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2.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12.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charts/style2.xml" ContentType="application/vnd.ms-office.chartstyle+xml"/>
  <Override PartName="/ppt/charts/colors2.xml" ContentType="application/vnd.ms-office.chartcolorstyle+xml"/>
  <Override PartName="/ppt/charts/chart1.xml" ContentType="application/vnd.openxmlformats-officedocument.drawingml.chart+xml"/>
  <Override PartName="/ppt/charts/chart2.xml" ContentType="application/vnd.openxmlformats-officedocument.drawingml.chart+xml"/>
  <Override PartName="/ppt/charts/colors1.xml" ContentType="application/vnd.ms-office.chartcolorstyle+xml"/>
  <Override PartName="/ppt/charts/style1.xml" ContentType="application/vnd.ms-office.chartstyl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6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customXml" Target="../customXml/item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1"/>
          <c:showSerName val="0"/>
          <c:showPercent val="1"/>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dLbls>
          <c:showLegendKey val="0"/>
          <c:showVal val="0"/>
          <c:showCatName val="1"/>
          <c:showSerName val="0"/>
          <c:showPercent val="1"/>
          <c:showBubbleSize val="0"/>
          <c:showLeaderLines val="0"/>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4ADEBE8-79F9-4F1E-B8AD-93E47DFA1B86}" type="datetimeFigureOut">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3301984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ADEBE8-79F9-4F1E-B8AD-93E47DFA1B86}" type="datetimeFigureOut">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2664776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ADEBE8-79F9-4F1E-B8AD-93E47DFA1B86}" type="datetimeFigureOut">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2654443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1" y="-4762"/>
            <a:ext cx="2852200" cy="5604142"/>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9" y="2692399"/>
              <a:ext cx="4576761" cy="4165601"/>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82862"/>
              <a:ext cx="3584574" cy="4275138"/>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334F869-A125-4DFF-883C-F242A46797B0}" type="datetime1">
              <a:rPr lang="en-US" smtClean="0"/>
              <a:t>7/17/2023</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783" y="5599380"/>
            <a:ext cx="4405354" cy="1348740"/>
          </a:xfrm>
          <a:prstGeom prst="rect">
            <a:avLst/>
          </a:prstGeom>
        </p:spPr>
      </p:pic>
    </p:spTree>
    <p:extLst>
      <p:ext uri="{BB962C8B-B14F-4D97-AF65-F5344CB8AC3E}">
        <p14:creationId xmlns:p14="http://schemas.microsoft.com/office/powerpoint/2010/main" val="134623483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lvl1pPr marL="285750" indent="-285750">
              <a:buFont typeface="Arial" panose="020B0604020202020204" pitchFamily="34" charset="0"/>
              <a:buChar char="•"/>
              <a:defRPr/>
            </a:lvl1pPr>
            <a:lvl2pPr marL="742950" indent="-285750">
              <a:buFont typeface="Arial" panose="020B0604020202020204" pitchFamily="34" charset="0"/>
              <a:buChar char="•"/>
              <a:defRPr/>
            </a:lvl2pPr>
            <a:lvl3pPr marL="1200150" indent="-285750">
              <a:buFont typeface="Arial" panose="020B0604020202020204" pitchFamily="34" charset="0"/>
              <a:buChar char="•"/>
              <a:defRPr/>
            </a:lvl3pPr>
            <a:lvl4pPr marL="1543050" indent="-171450">
              <a:buFont typeface="Arial" panose="020B0604020202020204" pitchFamily="34" charset="0"/>
              <a:buChar char="•"/>
              <a:defRPr/>
            </a:lvl4pPr>
            <a:lvl5pPr marL="2000250" indent="-171450">
              <a:buFont typeface="Arial" panose="020B0604020202020204" pitchFamily="34" charset="0"/>
              <a:buChar char="•"/>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ABEFEC82-C42C-471D-A5E3-94E5D213ADA3}" type="datetime1">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30440500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E077241-DFE1-4A0A-97CA-895A967978F2}" type="datetime1">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06582601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0" y="0"/>
            <a:ext cx="10018713" cy="1752599"/>
          </a:xfrm>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1484312" y="1844675"/>
            <a:ext cx="4895055" cy="3946526"/>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607967" y="1844673"/>
            <a:ext cx="4895056" cy="3946527"/>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fld id="{D072E242-4B99-4E4A-9BB4-F756426AD3BC}" type="datetime1">
              <a:rPr lang="en-US" smtClean="0"/>
              <a:t>7/17/2023</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93521688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187801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2546351"/>
            <a:ext cx="4895056" cy="3244848"/>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6880485" y="1878013"/>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Edit Master text styles</a:t>
            </a:r>
          </a:p>
        </p:txBody>
      </p:sp>
      <p:sp>
        <p:nvSpPr>
          <p:cNvPr id="6" name="Content Placeholder 5"/>
          <p:cNvSpPr>
            <a:spLocks noGrp="1"/>
          </p:cNvSpPr>
          <p:nvPr>
            <p:ph sz="quarter" idx="4"/>
          </p:nvPr>
        </p:nvSpPr>
        <p:spPr>
          <a:xfrm>
            <a:off x="6607967" y="2546351"/>
            <a:ext cx="4895056" cy="3244848"/>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FA439A1E-E6B3-4035-8E9E-61BF1282D89F}" type="datetime1">
              <a:rPr lang="en-US" smtClean="0"/>
              <a:t>7/17/2023</a:t>
            </a:fld>
            <a:endParaRPr lang="en-US"/>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933123255"/>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30CDAAD-123B-4707-A694-DF6B16E2A409}" type="datetime1">
              <a:rPr lang="en-US" smtClean="0"/>
              <a:t>7/17/2023</a:t>
            </a:fld>
            <a:endParaRPr lang="en-US"/>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912235163"/>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7A2BF3-2AFC-41AF-89E2-4569F24F262C}" type="datetime1">
              <a:rPr lang="en-US" smtClean="0"/>
              <a:t>7/17/2023</a:t>
            </a:fld>
            <a:endParaRPr lang="en-US"/>
          </a:p>
        </p:txBody>
      </p:sp>
      <p:sp>
        <p:nvSpPr>
          <p:cNvPr id="3" name="Footer Placeholder 2"/>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294439261"/>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t">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7CC1F67-8DE6-46C0-898F-4CC2B897CCBB}" type="datetime1">
              <a:rPr lang="en-US" smtClean="0"/>
              <a:t>7/17/2023</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05291982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ADEBE8-79F9-4F1E-B8AD-93E47DFA1B86}" type="datetimeFigureOut">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28393103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08FB148-EC76-4530-B8A0-BBCEBD4B92A4}" type="datetime1">
              <a:rPr lang="en-US" smtClean="0"/>
              <a:t>7/17/2023</a:t>
            </a:fld>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7158916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695D842-C1C0-421F-B377-AEBBF6F0F912}" type="datetime1">
              <a:rPr lang="en-US" smtClean="0"/>
              <a:t>7/17/2023</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951856" y="5883275"/>
            <a:ext cx="551167" cy="365125"/>
          </a:xfrm>
          <a:prstGeom prst="rect">
            <a:avLst/>
          </a:prstGeom>
        </p:spPr>
        <p:txBody>
          <a:bodyPr/>
          <a:lstStyle/>
          <a:p>
            <a:fld id="{F0037B57-9EAB-4D5D-BF14-E21E2AA4351C}" type="slidenum">
              <a:rPr lang="en-US" smtClean="0"/>
              <a:t>‹#›</a:t>
            </a:fld>
            <a:endParaRPr lang="en-US"/>
          </a:p>
        </p:txBody>
      </p:sp>
    </p:spTree>
    <p:extLst>
      <p:ext uri="{BB962C8B-B14F-4D97-AF65-F5344CB8AC3E}">
        <p14:creationId xmlns:p14="http://schemas.microsoft.com/office/powerpoint/2010/main" val="1799395889"/>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BAA8010-6F6B-4125-AC9B-2D7F63172468}" type="datetime1">
              <a:rPr lang="en-US" smtClean="0"/>
              <a:t>7/17/2023</a:t>
            </a:fld>
            <a:endParaRPr lang="en-US" dirty="0"/>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068650769"/>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66F5A3-BE0C-475D-9790-F39F1F8F7FCD}" type="datetime1">
              <a:rPr lang="en-US" smtClean="0"/>
              <a:t>7/17/2023</a:t>
            </a:fld>
            <a:endParaRPr lang="en-US" dirty="0"/>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730325952"/>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15A592B-BAA1-4D2B-8B47-3160E47744A0}" type="datetime1">
              <a:rPr lang="en-US" smtClean="0"/>
              <a:t>7/17/2023</a:t>
            </a:fld>
            <a:endParaRPr lang="en-US" dirty="0"/>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141940037"/>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459252C-65F5-45D4-86C4-9C23E65C2776}" type="datetime1">
              <a:rPr lang="en-US" smtClean="0"/>
              <a:t>7/17/2023</a:t>
            </a:fld>
            <a:endParaRPr lang="en-US" dirty="0"/>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675584545"/>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73BF34F-6BC6-4AA2-AB2F-3944AEEED917}" type="datetime1">
              <a:rPr lang="en-US" smtClean="0"/>
              <a:t>7/17/2023</a:t>
            </a:fld>
            <a:endParaRPr lang="en-US" dirty="0"/>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095383735"/>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B5BEDB6-4660-4EE0-81F8-7AB5B3B738F7}" type="datetime1">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387927617"/>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C72AD9-EE72-4D58-B8DE-2071F967C758}" type="datetime1">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23232196"/>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2" name="Content Placeholder 2"/>
          <p:cNvSpPr>
            <a:spLocks noGrp="1"/>
          </p:cNvSpPr>
          <p:nvPr>
            <p:ph sz="quarter" idx="13"/>
          </p:nvPr>
        </p:nvSpPr>
        <p:spPr>
          <a:xfrm>
            <a:off x="685800" y="2063396"/>
            <a:ext cx="10394707" cy="331118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A38C7E4-2558-40C3-94E7-B96657563F83}" type="datetime1">
              <a:rPr kumimoji="0" lang="en-US" sz="1000" b="0" i="0" u="none" strike="noStrike" kern="1200" cap="none" spc="0" normalizeH="0" baseline="0" noProof="0" smtClean="0">
                <a:ln>
                  <a:noFill/>
                </a:ln>
                <a:solidFill>
                  <a:prstClr val="black"/>
                </a:solidFill>
                <a:effectLst/>
                <a:uLnTx/>
                <a:uFillTx/>
                <a:latin typeface="Corbel" panose="020B0503020204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7/17/2023</a:t>
            </a:fld>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solidFill>
              <a:effectLst/>
              <a:uLnTx/>
              <a:uFillTx/>
              <a:latin typeface="Corbel" panose="020B0503020204020204"/>
              <a:ea typeface="+mn-ea"/>
              <a:cs typeface="+mn-cs"/>
            </a:endParaRPr>
          </a:p>
        </p:txBody>
      </p:sp>
    </p:spTree>
    <p:extLst>
      <p:ext uri="{BB962C8B-B14F-4D97-AF65-F5344CB8AC3E}">
        <p14:creationId xmlns:p14="http://schemas.microsoft.com/office/powerpoint/2010/main" val="267921385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4ADEBE8-79F9-4F1E-B8AD-93E47DFA1B86}" type="datetimeFigureOut">
              <a:rPr lang="en-US" smtClean="0"/>
              <a:t>7/17/2023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304335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ADEBE8-79F9-4F1E-B8AD-93E47DFA1B86}" type="datetimeFigureOut">
              <a:rPr lang="en-US" smtClean="0"/>
              <a:t>7/17/2023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2145164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ADEBE8-79F9-4F1E-B8AD-93E47DFA1B86}" type="datetimeFigureOut">
              <a:rPr lang="en-US" smtClean="0"/>
              <a:t>7/17/2023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4078656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ADEBE8-79F9-4F1E-B8AD-93E47DFA1B86}" type="datetimeFigureOut">
              <a:rPr lang="en-US" smtClean="0"/>
              <a:t>7/17/2023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2464410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ADEBE8-79F9-4F1E-B8AD-93E47DFA1B86}" type="datetimeFigureOut">
              <a:rPr lang="en-US" smtClean="0"/>
              <a:t>7/17/2023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3599920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4ADEBE8-79F9-4F1E-B8AD-93E47DFA1B86}" type="datetimeFigureOut">
              <a:rPr lang="en-US" smtClean="0"/>
              <a:t>7/17/2023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704305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4ADEBE8-79F9-4F1E-B8AD-93E47DFA1B86}" type="datetimeFigureOut">
              <a:rPr lang="en-US" smtClean="0"/>
              <a:t>7/17/2023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07A594-3F90-4116-BFA9-22E3C3C3421E}" type="slidenum">
              <a:rPr lang="en-US" smtClean="0"/>
              <a:t>‹#›</a:t>
            </a:fld>
            <a:endParaRPr lang="en-US"/>
          </a:p>
        </p:txBody>
      </p:sp>
    </p:spTree>
    <p:extLst>
      <p:ext uri="{BB962C8B-B14F-4D97-AF65-F5344CB8AC3E}">
        <p14:creationId xmlns:p14="http://schemas.microsoft.com/office/powerpoint/2010/main" val="2004036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ADEBE8-79F9-4F1E-B8AD-93E47DFA1B86}" type="datetimeFigureOut">
              <a:rPr lang="en-US" smtClean="0"/>
              <a:t>7/17/2023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07A594-3F90-4116-BFA9-22E3C3C3421E}" type="slidenum">
              <a:rPr lang="en-US" smtClean="0"/>
              <a:t>‹#›</a:t>
            </a:fld>
            <a:endParaRPr lang="en-US"/>
          </a:p>
        </p:txBody>
      </p:sp>
    </p:spTree>
    <p:extLst>
      <p:ext uri="{BB962C8B-B14F-4D97-AF65-F5344CB8AC3E}">
        <p14:creationId xmlns:p14="http://schemas.microsoft.com/office/powerpoint/2010/main" val="822234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1" y="-1"/>
            <a:ext cx="1589517" cy="6169026"/>
            <a:chOff x="1320800" y="0"/>
            <a:chExt cx="2430372" cy="6867712"/>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no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noFill/>
            <a:ln>
              <a:noFill/>
            </a:ln>
          </p:spPr>
        </p:sp>
        <p:sp>
          <p:nvSpPr>
            <p:cNvPr id="12" name="Freeform 10"/>
            <p:cNvSpPr/>
            <p:nvPr/>
          </p:nvSpPr>
          <p:spPr bwMode="auto">
            <a:xfrm>
              <a:off x="1627189" y="5286562"/>
              <a:ext cx="2123983" cy="1571438"/>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2">
                <a:lumMod val="75000"/>
              </a:schemeClr>
            </a:solidFill>
            <a:ln>
              <a:noFill/>
            </a:ln>
          </p:spPr>
        </p:sp>
        <p:sp>
          <p:nvSpPr>
            <p:cNvPr id="13" name="Freeform 11"/>
            <p:cNvSpPr/>
            <p:nvPr/>
          </p:nvSpPr>
          <p:spPr bwMode="auto">
            <a:xfrm>
              <a:off x="1320800" y="5238272"/>
              <a:ext cx="1769790" cy="162944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Placeholder 1"/>
          <p:cNvSpPr>
            <a:spLocks noGrp="1"/>
          </p:cNvSpPr>
          <p:nvPr>
            <p:ph type="title"/>
          </p:nvPr>
        </p:nvSpPr>
        <p:spPr>
          <a:xfrm>
            <a:off x="1484309" y="33338"/>
            <a:ext cx="10018713" cy="1752599"/>
          </a:xfrm>
          <a:prstGeom prst="rect">
            <a:avLst/>
          </a:prstGeom>
          <a:ln>
            <a:noFill/>
          </a:ln>
          <a:effectLst/>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484310" y="1833563"/>
            <a:ext cx="10018713" cy="3957638"/>
          </a:xfrm>
          <a:prstGeom prst="rect">
            <a:avLst/>
          </a:prstGeom>
          <a:ln>
            <a:noFill/>
          </a:ln>
        </p:spPr>
        <p:txBody>
          <a:bodyPr vert="horz" lIns="91440" tIns="45720" rIns="91440" bIns="45720" rtlCol="0" anchor="t">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a:ln>
            <a:noFill/>
          </a:ln>
        </p:spPr>
        <p:txBody>
          <a:bodyPr vert="horz" lIns="91440" tIns="45720" rIns="91440" bIns="45720" rtlCol="0" anchor="ctr"/>
          <a:lstStyle>
            <a:lvl1pPr algn="r">
              <a:defRPr sz="1000" b="0" i="0">
                <a:solidFill>
                  <a:schemeClr val="tx1"/>
                </a:solidFill>
                <a:effectLst/>
                <a:latin typeface="+mn-lt"/>
              </a:defRPr>
            </a:lvl1pPr>
          </a:lstStyle>
          <a:p>
            <a:fld id="{2A21FEC2-D9EE-429B-800A-250C42177463}" type="datetime1">
              <a:rPr lang="en-US" smtClean="0"/>
              <a:t>7/17/2023</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a:ln>
            <a:noFill/>
          </a:ln>
        </p:spPr>
        <p:txBody>
          <a:bodyPr vert="horz" lIns="91440" tIns="45720" rIns="91440" bIns="45720" rtlCol="0" anchor="ctr"/>
          <a:lstStyle>
            <a:lvl1pPr algn="l">
              <a:defRPr sz="1000" b="0" i="0">
                <a:solidFill>
                  <a:schemeClr val="tx1"/>
                </a:solidFill>
                <a:effectLst/>
                <a:latin typeface="+mn-lt"/>
              </a:defRPr>
            </a:lvl1pPr>
          </a:lstStyle>
          <a:p>
            <a:endParaRPr lang="en-US"/>
          </a:p>
        </p:txBody>
      </p:sp>
      <p:pic>
        <p:nvPicPr>
          <p:cNvPr id="29" name="Picture 28"/>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24634" y="6144408"/>
            <a:ext cx="2495021" cy="763874"/>
          </a:xfrm>
          <a:prstGeom prst="rect">
            <a:avLst/>
          </a:prstGeom>
        </p:spPr>
      </p:pic>
      <p:sp>
        <p:nvSpPr>
          <p:cNvPr id="14" name="TextBox 13"/>
          <p:cNvSpPr txBox="1"/>
          <p:nvPr userDrawn="1"/>
        </p:nvSpPr>
        <p:spPr>
          <a:xfrm>
            <a:off x="11576304" y="33338"/>
            <a:ext cx="615696" cy="369332"/>
          </a:xfrm>
          <a:prstGeom prst="rect">
            <a:avLst/>
          </a:prstGeom>
          <a:noFill/>
        </p:spPr>
        <p:txBody>
          <a:bodyPr wrap="square" rtlCol="0">
            <a:spAutoFit/>
          </a:bodyPr>
          <a:lstStyle/>
          <a:p>
            <a:fld id="{B74321A8-0C2A-4FB7-9DAB-3DAF1277EEC3}" type="slidenum">
              <a:rPr lang="en-US" smtClean="0"/>
              <a:t>‹#›</a:t>
            </a:fld>
            <a:endParaRPr lang="en-US" dirty="0"/>
          </a:p>
        </p:txBody>
      </p:sp>
    </p:spTree>
    <p:extLst>
      <p:ext uri="{BB962C8B-B14F-4D97-AF65-F5344CB8AC3E}">
        <p14:creationId xmlns:p14="http://schemas.microsoft.com/office/powerpoint/2010/main" val="15113444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iming>
    <p:tnLst>
      <p:par>
        <p:cTn id="1" dur="indefinite" restart="never" nodeType="tmRoot"/>
      </p:par>
    </p:tnLst>
  </p:timing>
  <p:hf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28522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4308" y="1679390"/>
            <a:ext cx="10018713" cy="4301423"/>
          </a:xfrm>
        </p:spPr>
        <p:txBody>
          <a:bodyPr>
            <a:normAutofit lnSpcReduction="10000"/>
          </a:bodyPr>
          <a:lstStyle/>
          <a:p>
            <a:pPr>
              <a:buClr>
                <a:srgbClr val="C80000">
                  <a:lumMod val="75000"/>
                </a:srgbClr>
              </a:buClr>
            </a:pPr>
            <a:r>
              <a:rPr lang="en-US" sz="2100" dirty="0" smtClean="0">
                <a:solidFill>
                  <a:prstClr val="black"/>
                </a:solidFill>
              </a:rPr>
              <a:t>209 </a:t>
            </a:r>
            <a:r>
              <a:rPr lang="en-US" sz="2100" dirty="0">
                <a:solidFill>
                  <a:prstClr val="black"/>
                </a:solidFill>
              </a:rPr>
              <a:t>clients not virally suppressed in the initial </a:t>
            </a:r>
            <a:r>
              <a:rPr lang="en-US" sz="2100" dirty="0" smtClean="0">
                <a:solidFill>
                  <a:prstClr val="black"/>
                </a:solidFill>
              </a:rPr>
              <a:t>list</a:t>
            </a:r>
          </a:p>
          <a:p>
            <a:pPr lvl="1">
              <a:buClr>
                <a:srgbClr val="C80000">
                  <a:lumMod val="75000"/>
                </a:srgbClr>
              </a:buClr>
            </a:pPr>
            <a:r>
              <a:rPr lang="en-US" sz="1700" dirty="0" smtClean="0">
                <a:solidFill>
                  <a:prstClr val="black"/>
                </a:solidFill>
              </a:rPr>
              <a:t>37 </a:t>
            </a:r>
            <a:r>
              <a:rPr lang="en-US" sz="1700" dirty="0">
                <a:solidFill>
                  <a:prstClr val="black"/>
                </a:solidFill>
              </a:rPr>
              <a:t>clients were no longer eligible (became virally suppressed) (18%)</a:t>
            </a:r>
          </a:p>
          <a:p>
            <a:pPr>
              <a:buClr>
                <a:srgbClr val="C80000">
                  <a:lumMod val="75000"/>
                </a:srgbClr>
              </a:buClr>
            </a:pPr>
            <a:r>
              <a:rPr lang="en-US" sz="2100" dirty="0">
                <a:solidFill>
                  <a:prstClr val="black"/>
                </a:solidFill>
              </a:rPr>
              <a:t>36 of 172 of still eligible clients (21%) were referred to TAC</a:t>
            </a:r>
          </a:p>
          <a:p>
            <a:pPr lvl="1">
              <a:buClr>
                <a:srgbClr val="C80000">
                  <a:lumMod val="75000"/>
                </a:srgbClr>
              </a:buClr>
            </a:pPr>
            <a:r>
              <a:rPr lang="en-US" sz="1700" dirty="0">
                <a:solidFill>
                  <a:prstClr val="black"/>
                </a:solidFill>
              </a:rPr>
              <a:t>Of those, 22 enrolled (61%). Of those enrolled, 13 have reached viral load suppression by 4 months (end of Feb '22) (59%)</a:t>
            </a:r>
          </a:p>
          <a:p>
            <a:pPr lvl="1">
              <a:buClr>
                <a:srgbClr val="C80000">
                  <a:lumMod val="75000"/>
                </a:srgbClr>
              </a:buClr>
            </a:pPr>
            <a:r>
              <a:rPr lang="en-US" sz="1700" dirty="0">
                <a:solidFill>
                  <a:prstClr val="black"/>
                </a:solidFill>
              </a:rPr>
              <a:t>43 (21%) of clients agencies lost contact/client was closed (n=129 still had contact with), 29 clients had an unknown status (14%), 29 clients were offered PL Cares and declined (14%), 14 clients were referred to TAC but not successfully enrolled (8%), 11 clients were not offered yet (4%), 10 clients were assigned the wrong agency or were in historic view (4%).</a:t>
            </a:r>
          </a:p>
          <a:p>
            <a:pPr>
              <a:buClr>
                <a:srgbClr val="C80000">
                  <a:lumMod val="75000"/>
                </a:srgbClr>
              </a:buClr>
            </a:pPr>
            <a:r>
              <a:rPr lang="en-US" sz="2100" dirty="0">
                <a:solidFill>
                  <a:prstClr val="black"/>
                </a:solidFill>
              </a:rPr>
              <a:t>Need to improve the referral rate: share more recent results with agencies on a more frequent basis to minimize lost to follow-up (refer to CORE when LTFU), improve messaging about PL Cares, and conduct three-way meetings/calls and warm hand-offs with all-in-one enrollment visits</a:t>
            </a:r>
          </a:p>
          <a:p>
            <a:endParaRPr lang="en-US" dirty="0"/>
          </a:p>
        </p:txBody>
      </p:sp>
      <p:sp>
        <p:nvSpPr>
          <p:cNvPr id="5" name="Title 1"/>
          <p:cNvSpPr>
            <a:spLocks noGrp="1"/>
          </p:cNvSpPr>
          <p:nvPr>
            <p:ph type="title"/>
          </p:nvPr>
        </p:nvSpPr>
        <p:spPr/>
        <p:txBody>
          <a:bodyPr/>
          <a:lstStyle/>
          <a:p>
            <a:pPr algn="l"/>
            <a:r>
              <a:rPr lang="en-US" dirty="0" smtClean="0">
                <a:solidFill>
                  <a:srgbClr val="C00000"/>
                </a:solidFill>
              </a:rPr>
              <a:t>Phase I Results</a:t>
            </a:r>
            <a:endParaRPr lang="en-US" dirty="0">
              <a:solidFill>
                <a:srgbClr val="C00000"/>
              </a:solidFill>
            </a:endParaRPr>
          </a:p>
        </p:txBody>
      </p:sp>
    </p:spTree>
    <p:extLst>
      <p:ext uri="{BB962C8B-B14F-4D97-AF65-F5344CB8AC3E}">
        <p14:creationId xmlns:p14="http://schemas.microsoft.com/office/powerpoint/2010/main" val="933963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7" y="309564"/>
            <a:ext cx="10018713" cy="1752599"/>
          </a:xfrm>
        </p:spPr>
        <p:txBody>
          <a:bodyPr/>
          <a:lstStyle/>
          <a:p>
            <a:pPr algn="l"/>
            <a:r>
              <a:rPr lang="en-US" dirty="0" smtClean="0">
                <a:solidFill>
                  <a:srgbClr val="C00000"/>
                </a:solidFill>
              </a:rPr>
              <a:t>Phase II Results</a:t>
            </a:r>
            <a:endParaRPr lang="en-US" dirty="0">
              <a:solidFill>
                <a:srgbClr val="C00000"/>
              </a:solidFill>
            </a:endParaRPr>
          </a:p>
        </p:txBody>
      </p:sp>
      <p:sp>
        <p:nvSpPr>
          <p:cNvPr id="3" name="Content Placeholder 2"/>
          <p:cNvSpPr>
            <a:spLocks noGrp="1"/>
          </p:cNvSpPr>
          <p:nvPr>
            <p:ph idx="1"/>
          </p:nvPr>
        </p:nvSpPr>
        <p:spPr>
          <a:xfrm>
            <a:off x="1484307" y="1574800"/>
            <a:ext cx="10018713" cy="4692649"/>
          </a:xfrm>
        </p:spPr>
        <p:txBody>
          <a:bodyPr>
            <a:normAutofit/>
          </a:bodyPr>
          <a:lstStyle/>
          <a:p>
            <a:r>
              <a:rPr lang="en-US" dirty="0" smtClean="0"/>
              <a:t>227 </a:t>
            </a:r>
            <a:r>
              <a:rPr lang="en-US" dirty="0"/>
              <a:t>persons with HIV who were not virally suppressed </a:t>
            </a:r>
            <a:endParaRPr lang="en-US" dirty="0" smtClean="0"/>
          </a:p>
          <a:p>
            <a:r>
              <a:rPr lang="en-US" dirty="0" smtClean="0"/>
              <a:t>Of </a:t>
            </a:r>
            <a:r>
              <a:rPr lang="en-US" dirty="0"/>
              <a:t>those, 22 were referred from sub-recipients to PL Cares (9.7% referral </a:t>
            </a:r>
            <a:r>
              <a:rPr lang="en-US" dirty="0" smtClean="0"/>
              <a:t>rate)</a:t>
            </a:r>
          </a:p>
          <a:p>
            <a:pPr lvl="1"/>
            <a:r>
              <a:rPr lang="en-US" dirty="0" smtClean="0"/>
              <a:t>Notably</a:t>
            </a:r>
            <a:r>
              <a:rPr lang="en-US" dirty="0"/>
              <a:t>, 3 </a:t>
            </a:r>
            <a:r>
              <a:rPr lang="en-US" dirty="0" err="1"/>
              <a:t>subrecipients</a:t>
            </a:r>
            <a:r>
              <a:rPr lang="en-US" dirty="0"/>
              <a:t> did not provide updates to their Phase II Lists that were sent </a:t>
            </a:r>
            <a:r>
              <a:rPr lang="en-US" dirty="0" smtClean="0"/>
              <a:t>out</a:t>
            </a:r>
          </a:p>
          <a:p>
            <a:pPr lvl="1"/>
            <a:r>
              <a:rPr lang="en-US" dirty="0" smtClean="0"/>
              <a:t>In </a:t>
            </a:r>
            <a:r>
              <a:rPr lang="en-US" dirty="0"/>
              <a:t>addition, there were many clients who were not reached or have a status update on the lists sent back. </a:t>
            </a:r>
            <a:endParaRPr lang="en-US" dirty="0" smtClean="0"/>
          </a:p>
          <a:p>
            <a:r>
              <a:rPr lang="en-US" dirty="0" smtClean="0"/>
              <a:t>Of </a:t>
            </a:r>
            <a:r>
              <a:rPr lang="en-US" dirty="0"/>
              <a:t>the 22 clients, only 4 were successfully enrolled into the platform (18.2</a:t>
            </a:r>
            <a:r>
              <a:rPr lang="en-US" dirty="0" smtClean="0"/>
              <a:t>%)</a:t>
            </a:r>
          </a:p>
        </p:txBody>
      </p:sp>
    </p:spTree>
    <p:extLst>
      <p:ext uri="{BB962C8B-B14F-4D97-AF65-F5344CB8AC3E}">
        <p14:creationId xmlns:p14="http://schemas.microsoft.com/office/powerpoint/2010/main" val="1034093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Lessons Learned &amp; Next Steps</a:t>
            </a:r>
            <a:endParaRPr lang="en-US" dirty="0"/>
          </a:p>
        </p:txBody>
      </p:sp>
      <p:sp>
        <p:nvSpPr>
          <p:cNvPr id="3" name="Content Placeholder 2"/>
          <p:cNvSpPr>
            <a:spLocks noGrp="1"/>
          </p:cNvSpPr>
          <p:nvPr>
            <p:ph idx="1"/>
          </p:nvPr>
        </p:nvSpPr>
        <p:spPr/>
        <p:txBody>
          <a:bodyPr>
            <a:normAutofit/>
          </a:bodyPr>
          <a:lstStyle/>
          <a:p>
            <a:r>
              <a:rPr lang="en-US" dirty="0" smtClean="0"/>
              <a:t>The </a:t>
            </a:r>
            <a:r>
              <a:rPr lang="en-US" dirty="0"/>
              <a:t>use of a static list with viral load information that can be outdated shortly is not optimal and also is a time-intensive way to review clients for potential referral and linkage to PL Cares </a:t>
            </a:r>
          </a:p>
          <a:p>
            <a:r>
              <a:rPr lang="en-US" dirty="0"/>
              <a:t>Furthermore, more work needs to be done to understand and mitigate the gap between referral and successful enrollment.</a:t>
            </a:r>
          </a:p>
          <a:p>
            <a:r>
              <a:rPr lang="en-US" dirty="0"/>
              <a:t>Recipient to work with GTI to add automated prompt when someone is newly diagnosed, out of care coming into care or in care not virally suppressed in Provide to discuss PL Cares and referral if client agrees (i.e. EIS Episode of Care and CM Assessment for Action Plan Prompt) </a:t>
            </a:r>
          </a:p>
          <a:p>
            <a:endParaRPr lang="en-US" dirty="0"/>
          </a:p>
        </p:txBody>
      </p:sp>
    </p:spTree>
    <p:extLst>
      <p:ext uri="{BB962C8B-B14F-4D97-AF65-F5344CB8AC3E}">
        <p14:creationId xmlns:p14="http://schemas.microsoft.com/office/powerpoint/2010/main" val="33718034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9" y="339115"/>
            <a:ext cx="9718605" cy="1446822"/>
          </a:xfrm>
        </p:spPr>
        <p:txBody>
          <a:bodyPr/>
          <a:lstStyle/>
          <a:p>
            <a:pPr algn="l"/>
            <a:r>
              <a:rPr lang="en-US" sz="4800" dirty="0">
                <a:solidFill>
                  <a:srgbClr val="C00000"/>
                </a:solidFill>
              </a:rPr>
              <a:t>Questions?    </a:t>
            </a:r>
            <a:r>
              <a:rPr lang="en-US" dirty="0"/>
              <a:t/>
            </a:r>
            <a:br>
              <a:rPr lang="en-US" dirty="0"/>
            </a:br>
            <a:endParaRPr lang="en-US" dirty="0"/>
          </a:p>
        </p:txBody>
      </p:sp>
      <p:pic>
        <p:nvPicPr>
          <p:cNvPr id="4" name="Content Placeholder 3"/>
          <p:cNvPicPr>
            <a:picLocks noGrp="1" noChangeAspect="1"/>
          </p:cNvPicPr>
          <p:nvPr>
            <p:ph idx="1"/>
          </p:nvPr>
        </p:nvPicPr>
        <p:blipFill>
          <a:blip r:embed="rId2"/>
          <a:stretch>
            <a:fillRect/>
          </a:stretch>
        </p:blipFill>
        <p:spPr>
          <a:xfrm>
            <a:off x="4789017" y="1785937"/>
            <a:ext cx="3109187" cy="3109187"/>
          </a:xfrm>
          <a:prstGeom prst="rect">
            <a:avLst/>
          </a:prstGeom>
        </p:spPr>
      </p:pic>
    </p:spTree>
    <p:extLst>
      <p:ext uri="{BB962C8B-B14F-4D97-AF65-F5344CB8AC3E}">
        <p14:creationId xmlns:p14="http://schemas.microsoft.com/office/powerpoint/2010/main" val="84195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Improving Viral Load Suppression through Active Linkage &amp; Referral to Tele-adherence Counseling (PL Cares®)</a:t>
            </a:r>
            <a:endParaRPr lang="en-US" b="1" dirty="0"/>
          </a:p>
        </p:txBody>
      </p:sp>
      <p:sp>
        <p:nvSpPr>
          <p:cNvPr id="3" name="Text Placeholder 2"/>
          <p:cNvSpPr>
            <a:spLocks noGrp="1"/>
          </p:cNvSpPr>
          <p:nvPr>
            <p:ph type="body" idx="1"/>
          </p:nvPr>
        </p:nvSpPr>
        <p:spPr>
          <a:xfrm>
            <a:off x="1484312" y="4777380"/>
            <a:ext cx="10018710" cy="1852019"/>
          </a:xfrm>
        </p:spPr>
        <p:txBody>
          <a:bodyPr>
            <a:normAutofit/>
          </a:bodyPr>
          <a:lstStyle/>
          <a:p>
            <a:r>
              <a:rPr lang="en-US" dirty="0" smtClean="0"/>
              <a:t>Ryan White Part A/MAI &amp; Ending the HIV Epidemic                                                                                         Joint Quality Improvement Project (QIP)</a:t>
            </a:r>
          </a:p>
          <a:p>
            <a:r>
              <a:rPr lang="en-US" dirty="0" smtClean="0"/>
              <a:t>April </a:t>
            </a:r>
            <a:r>
              <a:rPr lang="en-US" dirty="0"/>
              <a:t>1, 2022 - June 7, </a:t>
            </a:r>
            <a:r>
              <a:rPr lang="en-US" dirty="0" smtClean="0"/>
              <a:t>2023</a:t>
            </a:r>
            <a:endParaRPr lang="en-US" dirty="0"/>
          </a:p>
          <a:p>
            <a:endParaRPr lang="en-US" dirty="0"/>
          </a:p>
          <a:p>
            <a:endParaRPr lang="en-US" dirty="0"/>
          </a:p>
        </p:txBody>
      </p:sp>
    </p:spTree>
    <p:extLst>
      <p:ext uri="{BB962C8B-B14F-4D97-AF65-F5344CB8AC3E}">
        <p14:creationId xmlns:p14="http://schemas.microsoft.com/office/powerpoint/2010/main" val="12281163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rgbClr val="C00000"/>
                </a:solidFill>
              </a:rPr>
              <a:t>Background</a:t>
            </a:r>
            <a:endParaRPr lang="en-US" dirty="0">
              <a:solidFill>
                <a:srgbClr val="C00000"/>
              </a:solidFill>
            </a:endParaRPr>
          </a:p>
        </p:txBody>
      </p:sp>
      <p:sp>
        <p:nvSpPr>
          <p:cNvPr id="3" name="Content Placeholder 2"/>
          <p:cNvSpPr>
            <a:spLocks noGrp="1"/>
          </p:cNvSpPr>
          <p:nvPr>
            <p:ph idx="1"/>
          </p:nvPr>
        </p:nvSpPr>
        <p:spPr>
          <a:xfrm>
            <a:off x="1484309" y="1701800"/>
            <a:ext cx="10018713" cy="4203700"/>
          </a:xfrm>
        </p:spPr>
        <p:txBody>
          <a:bodyPr>
            <a:normAutofit/>
          </a:bodyPr>
          <a:lstStyle/>
          <a:p>
            <a:r>
              <a:rPr lang="en-US" dirty="0" smtClean="0"/>
              <a:t>Ryan </a:t>
            </a:r>
            <a:r>
              <a:rPr lang="en-US" dirty="0"/>
              <a:t>White HIV/AIDS Programs in Palm Beach County (RWHAP PBC) Provide Enterprise </a:t>
            </a:r>
            <a:r>
              <a:rPr lang="en-US" dirty="0" smtClean="0"/>
              <a:t>database</a:t>
            </a:r>
          </a:p>
          <a:p>
            <a:pPr lvl="1"/>
            <a:r>
              <a:rPr lang="en-US" dirty="0" smtClean="0"/>
              <a:t>210 </a:t>
            </a:r>
            <a:r>
              <a:rPr lang="en-US" dirty="0"/>
              <a:t>persons with HIV who were not virally suppressed as evidenced by elevated lab results (&gt;200 copies/mL) from June 1, 2021 to March 10, </a:t>
            </a:r>
            <a:r>
              <a:rPr lang="en-US" dirty="0" smtClean="0"/>
              <a:t>2022</a:t>
            </a:r>
          </a:p>
          <a:p>
            <a:pPr marL="0" indent="0">
              <a:buNone/>
            </a:pPr>
            <a:endParaRPr lang="en-US" dirty="0" smtClean="0"/>
          </a:p>
          <a:p>
            <a:r>
              <a:rPr lang="en-US" dirty="0" smtClean="0"/>
              <a:t>Ending </a:t>
            </a:r>
            <a:r>
              <a:rPr lang="en-US" dirty="0"/>
              <a:t>the HIV Epidemic program in Palm Beach </a:t>
            </a:r>
            <a:r>
              <a:rPr lang="en-US" dirty="0" smtClean="0"/>
              <a:t>County </a:t>
            </a:r>
            <a:r>
              <a:rPr lang="en-US" dirty="0"/>
              <a:t>designed for improving viral load suppression among clients through a smartphone app called PL </a:t>
            </a:r>
            <a:r>
              <a:rPr lang="en-US" dirty="0" smtClean="0"/>
              <a:t>Cares®</a:t>
            </a:r>
          </a:p>
          <a:p>
            <a:pPr lvl="1"/>
            <a:r>
              <a:rPr lang="en-US" dirty="0"/>
              <a:t>H</a:t>
            </a:r>
            <a:r>
              <a:rPr lang="en-US" dirty="0" smtClean="0"/>
              <a:t>as </a:t>
            </a:r>
            <a:r>
              <a:rPr lang="en-US" dirty="0"/>
              <a:t>relied on passive referrals from agencies for clients who are not virally </a:t>
            </a:r>
            <a:r>
              <a:rPr lang="en-US" dirty="0" smtClean="0"/>
              <a:t>suppressed </a:t>
            </a:r>
          </a:p>
        </p:txBody>
      </p:sp>
    </p:spTree>
    <p:extLst>
      <p:ext uri="{BB962C8B-B14F-4D97-AF65-F5344CB8AC3E}">
        <p14:creationId xmlns:p14="http://schemas.microsoft.com/office/powerpoint/2010/main" val="3665936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rgbClr val="C00000"/>
                </a:solidFill>
              </a:rPr>
              <a:t>Project Description</a:t>
            </a:r>
            <a:endParaRPr lang="en-US" dirty="0">
              <a:solidFill>
                <a:srgbClr val="C00000"/>
              </a:solidFill>
            </a:endParaRPr>
          </a:p>
        </p:txBody>
      </p:sp>
      <p:sp>
        <p:nvSpPr>
          <p:cNvPr id="3" name="Content Placeholder 2"/>
          <p:cNvSpPr>
            <a:spLocks noGrp="1"/>
          </p:cNvSpPr>
          <p:nvPr>
            <p:ph idx="1"/>
          </p:nvPr>
        </p:nvSpPr>
        <p:spPr>
          <a:xfrm>
            <a:off x="1484309" y="1414462"/>
            <a:ext cx="10018713" cy="4662488"/>
          </a:xfrm>
        </p:spPr>
        <p:txBody>
          <a:bodyPr>
            <a:normAutofit fontScale="92500" lnSpcReduction="10000"/>
          </a:bodyPr>
          <a:lstStyle/>
          <a:p>
            <a:r>
              <a:rPr lang="en-US" dirty="0"/>
              <a:t>The Team Coordinator </a:t>
            </a:r>
            <a:r>
              <a:rPr lang="en-US" dirty="0" smtClean="0"/>
              <a:t>pulled clients </a:t>
            </a:r>
            <a:r>
              <a:rPr lang="en-US" dirty="0"/>
              <a:t>who are not virally suppressed in RWHAP PBC from the Provide Enterprise </a:t>
            </a:r>
            <a:r>
              <a:rPr lang="en-US" dirty="0" smtClean="0"/>
              <a:t>Database</a:t>
            </a:r>
          </a:p>
          <a:p>
            <a:r>
              <a:rPr lang="en-US" dirty="0" smtClean="0"/>
              <a:t>Program </a:t>
            </a:r>
            <a:r>
              <a:rPr lang="en-US" dirty="0"/>
              <a:t>contacts and supervisors at each agency </a:t>
            </a:r>
            <a:r>
              <a:rPr lang="en-US" dirty="0" smtClean="0"/>
              <a:t>were sent the </a:t>
            </a:r>
            <a:r>
              <a:rPr lang="en-US" dirty="0"/>
              <a:t>list of clients respective to their agencies to review and delegate active referral and </a:t>
            </a:r>
            <a:r>
              <a:rPr lang="en-US" dirty="0" smtClean="0"/>
              <a:t>linkage</a:t>
            </a:r>
          </a:p>
          <a:p>
            <a:r>
              <a:rPr lang="en-US" dirty="0" smtClean="0"/>
              <a:t>Active </a:t>
            </a:r>
            <a:r>
              <a:rPr lang="en-US" dirty="0"/>
              <a:t>referral and linkage </a:t>
            </a:r>
            <a:r>
              <a:rPr lang="en-US" dirty="0" smtClean="0"/>
              <a:t>included case </a:t>
            </a:r>
            <a:r>
              <a:rPr lang="en-US" dirty="0"/>
              <a:t>managers discussing PL Cares® including its benefits with their clients, encouraging clients to accept a referral, sending a referral in Provide Enterprise to the Tele-adherence Counselor (TAC) and letting them know to expect a contact from the </a:t>
            </a:r>
            <a:r>
              <a:rPr lang="en-US" dirty="0" smtClean="0"/>
              <a:t>TAC</a:t>
            </a:r>
          </a:p>
          <a:p>
            <a:r>
              <a:rPr lang="en-US" dirty="0" smtClean="0"/>
              <a:t>If </a:t>
            </a:r>
            <a:r>
              <a:rPr lang="en-US" dirty="0"/>
              <a:t>the TAC </a:t>
            </a:r>
            <a:r>
              <a:rPr lang="en-US" dirty="0" smtClean="0"/>
              <a:t>encountered </a:t>
            </a:r>
            <a:r>
              <a:rPr lang="en-US" dirty="0"/>
              <a:t>any issues with reaching the client, then the TAC </a:t>
            </a:r>
            <a:r>
              <a:rPr lang="en-US" dirty="0" smtClean="0"/>
              <a:t>communicated </a:t>
            </a:r>
            <a:r>
              <a:rPr lang="en-US" dirty="0"/>
              <a:t>with the case </a:t>
            </a:r>
            <a:r>
              <a:rPr lang="en-US" dirty="0" smtClean="0"/>
              <a:t>manager</a:t>
            </a:r>
          </a:p>
          <a:p>
            <a:r>
              <a:rPr lang="en-US" dirty="0" smtClean="0"/>
              <a:t>The </a:t>
            </a:r>
            <a:r>
              <a:rPr lang="en-US" dirty="0"/>
              <a:t>Team </a:t>
            </a:r>
            <a:r>
              <a:rPr lang="en-US" dirty="0" smtClean="0"/>
              <a:t>Coordinator reviewed </a:t>
            </a:r>
            <a:r>
              <a:rPr lang="en-US" dirty="0"/>
              <a:t>viral load lab results at 3-month intervals among clients successfully enrolled into the program and share results at the QI </a:t>
            </a:r>
            <a:r>
              <a:rPr lang="en-US" dirty="0" smtClean="0"/>
              <a:t>workgroup</a:t>
            </a:r>
            <a:endParaRPr lang="en-US" dirty="0"/>
          </a:p>
          <a:p>
            <a:endParaRPr lang="en-US" dirty="0"/>
          </a:p>
        </p:txBody>
      </p:sp>
    </p:spTree>
    <p:extLst>
      <p:ext uri="{BB962C8B-B14F-4D97-AF65-F5344CB8AC3E}">
        <p14:creationId xmlns:p14="http://schemas.microsoft.com/office/powerpoint/2010/main" val="5385240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7" y="309564"/>
            <a:ext cx="10018713" cy="1752599"/>
          </a:xfrm>
        </p:spPr>
        <p:txBody>
          <a:bodyPr/>
          <a:lstStyle/>
          <a:p>
            <a:pPr algn="l"/>
            <a:r>
              <a:rPr lang="en-US" dirty="0" smtClean="0">
                <a:solidFill>
                  <a:srgbClr val="C00000"/>
                </a:solidFill>
              </a:rPr>
              <a:t>Rationale</a:t>
            </a:r>
            <a:endParaRPr lang="en-US" dirty="0">
              <a:solidFill>
                <a:srgbClr val="C00000"/>
              </a:solidFill>
            </a:endParaRPr>
          </a:p>
        </p:txBody>
      </p:sp>
      <p:sp>
        <p:nvSpPr>
          <p:cNvPr id="3" name="Content Placeholder 2"/>
          <p:cNvSpPr>
            <a:spLocks noGrp="1"/>
          </p:cNvSpPr>
          <p:nvPr>
            <p:ph idx="1"/>
          </p:nvPr>
        </p:nvSpPr>
        <p:spPr>
          <a:xfrm>
            <a:off x="1484308" y="2112963"/>
            <a:ext cx="10018713" cy="3957638"/>
          </a:xfrm>
        </p:spPr>
        <p:txBody>
          <a:bodyPr/>
          <a:lstStyle/>
          <a:p>
            <a:r>
              <a:rPr lang="en-US" dirty="0"/>
              <a:t>Pulling clients who are not virally suppressed from the Provide Enterprise database will focus efforts on a client-level rather than relying on passive messages to refer any non-virally suppressed clients to the PL Cares® </a:t>
            </a:r>
            <a:r>
              <a:rPr lang="en-US" dirty="0" smtClean="0"/>
              <a:t>Program</a:t>
            </a:r>
          </a:p>
          <a:p>
            <a:r>
              <a:rPr lang="en-US" dirty="0" smtClean="0"/>
              <a:t>The </a:t>
            </a:r>
            <a:r>
              <a:rPr lang="en-US" dirty="0"/>
              <a:t>formation of a Quality Improvement Project will lead to better communication and cooperation on actively referring clients to the </a:t>
            </a:r>
            <a:r>
              <a:rPr lang="en-US" dirty="0" smtClean="0"/>
              <a:t>program</a:t>
            </a:r>
          </a:p>
        </p:txBody>
      </p:sp>
      <p:graphicFrame>
        <p:nvGraphicFramePr>
          <p:cNvPr id="6" name="Chart 5"/>
          <p:cNvGraphicFramePr/>
          <p:nvPr>
            <p:extLst/>
          </p:nvPr>
        </p:nvGraphicFramePr>
        <p:xfrm>
          <a:off x="7556500" y="3721100"/>
          <a:ext cx="6159500" cy="339513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373911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7" y="309564"/>
            <a:ext cx="10018713" cy="1752599"/>
          </a:xfrm>
        </p:spPr>
        <p:txBody>
          <a:bodyPr/>
          <a:lstStyle/>
          <a:p>
            <a:pPr algn="l"/>
            <a:r>
              <a:rPr lang="en-US" dirty="0" smtClean="0">
                <a:solidFill>
                  <a:srgbClr val="C00000"/>
                </a:solidFill>
              </a:rPr>
              <a:t>Aim Statement</a:t>
            </a:r>
            <a:endParaRPr lang="en-US" dirty="0">
              <a:solidFill>
                <a:srgbClr val="C00000"/>
              </a:solidFill>
            </a:endParaRPr>
          </a:p>
        </p:txBody>
      </p:sp>
      <p:sp>
        <p:nvSpPr>
          <p:cNvPr id="3" name="Content Placeholder 2"/>
          <p:cNvSpPr>
            <a:spLocks noGrp="1"/>
          </p:cNvSpPr>
          <p:nvPr>
            <p:ph idx="1"/>
          </p:nvPr>
        </p:nvSpPr>
        <p:spPr>
          <a:xfrm>
            <a:off x="1484306" y="1977231"/>
            <a:ext cx="10018713" cy="3957638"/>
          </a:xfrm>
        </p:spPr>
        <p:txBody>
          <a:bodyPr>
            <a:normAutofit/>
          </a:bodyPr>
          <a:lstStyle/>
          <a:p>
            <a:r>
              <a:rPr lang="en-US" dirty="0" smtClean="0"/>
              <a:t>Seventy </a:t>
            </a:r>
            <a:r>
              <a:rPr lang="en-US" dirty="0"/>
              <a:t>percent of individuals in the non-virally suppressed lists will be referred to PL </a:t>
            </a:r>
            <a:r>
              <a:rPr lang="en-US" dirty="0" smtClean="0"/>
              <a:t>Cares®</a:t>
            </a:r>
          </a:p>
          <a:p>
            <a:r>
              <a:rPr lang="en-US" dirty="0"/>
              <a:t>O</a:t>
            </a:r>
            <a:r>
              <a:rPr lang="en-US" dirty="0" smtClean="0"/>
              <a:t>f </a:t>
            </a:r>
            <a:r>
              <a:rPr lang="en-US" dirty="0"/>
              <a:t>those referred, </a:t>
            </a:r>
            <a:r>
              <a:rPr lang="en-US" dirty="0" smtClean="0"/>
              <a:t>seventy percent will </a:t>
            </a:r>
            <a:r>
              <a:rPr lang="en-US" dirty="0"/>
              <a:t>be successfully enrolled into the program within 3 </a:t>
            </a:r>
            <a:r>
              <a:rPr lang="en-US" dirty="0" smtClean="0"/>
              <a:t>months</a:t>
            </a:r>
          </a:p>
          <a:p>
            <a:r>
              <a:rPr lang="en-US" dirty="0" smtClean="0"/>
              <a:t>Of </a:t>
            </a:r>
            <a:r>
              <a:rPr lang="en-US" dirty="0"/>
              <a:t>those enrolled, seventy percent will become virally suppressed within 6 months of being in the </a:t>
            </a:r>
            <a:r>
              <a:rPr lang="en-US" dirty="0" smtClean="0"/>
              <a:t>program</a:t>
            </a:r>
            <a:endParaRPr lang="en-US" dirty="0"/>
          </a:p>
        </p:txBody>
      </p:sp>
      <p:graphicFrame>
        <p:nvGraphicFramePr>
          <p:cNvPr id="6" name="Chart 5"/>
          <p:cNvGraphicFramePr/>
          <p:nvPr>
            <p:extLst/>
          </p:nvPr>
        </p:nvGraphicFramePr>
        <p:xfrm>
          <a:off x="7556500" y="3721100"/>
          <a:ext cx="6159500" cy="339513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488220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7" y="309564"/>
            <a:ext cx="10018713" cy="1752599"/>
          </a:xfrm>
        </p:spPr>
        <p:txBody>
          <a:bodyPr/>
          <a:lstStyle/>
          <a:p>
            <a:pPr algn="l"/>
            <a:r>
              <a:rPr lang="en-US" dirty="0" smtClean="0">
                <a:solidFill>
                  <a:srgbClr val="C00000"/>
                </a:solidFill>
              </a:rPr>
              <a:t>Barriers &amp; Boundaries</a:t>
            </a:r>
            <a:endParaRPr lang="en-US" dirty="0">
              <a:solidFill>
                <a:srgbClr val="C00000"/>
              </a:solidFill>
            </a:endParaRPr>
          </a:p>
        </p:txBody>
      </p:sp>
      <p:sp>
        <p:nvSpPr>
          <p:cNvPr id="3" name="Content Placeholder 2"/>
          <p:cNvSpPr>
            <a:spLocks noGrp="1"/>
          </p:cNvSpPr>
          <p:nvPr>
            <p:ph idx="1"/>
          </p:nvPr>
        </p:nvSpPr>
        <p:spPr>
          <a:xfrm>
            <a:off x="1484306" y="1801813"/>
            <a:ext cx="10018713" cy="3957638"/>
          </a:xfrm>
        </p:spPr>
        <p:txBody>
          <a:bodyPr>
            <a:normAutofit lnSpcReduction="10000"/>
          </a:bodyPr>
          <a:lstStyle/>
          <a:p>
            <a:r>
              <a:rPr lang="en-US" dirty="0" smtClean="0"/>
              <a:t>Barriers to Project</a:t>
            </a:r>
            <a:endParaRPr lang="en-US" dirty="0"/>
          </a:p>
          <a:p>
            <a:pPr lvl="1"/>
            <a:r>
              <a:rPr lang="en-US" dirty="0"/>
              <a:t>Case manager competing priorities have posed a barrier in speaking with their clients about the </a:t>
            </a:r>
            <a:r>
              <a:rPr lang="en-US" dirty="0" smtClean="0"/>
              <a:t>program</a:t>
            </a:r>
          </a:p>
          <a:p>
            <a:pPr lvl="1"/>
            <a:r>
              <a:rPr lang="en-US" dirty="0" smtClean="0"/>
              <a:t>In </a:t>
            </a:r>
            <a:r>
              <a:rPr lang="en-US" dirty="0"/>
              <a:t>addition, clients competing priorities have also posed a barrier in being referred and enrolled into the </a:t>
            </a:r>
            <a:r>
              <a:rPr lang="en-US" dirty="0" smtClean="0"/>
              <a:t>program</a:t>
            </a:r>
          </a:p>
          <a:p>
            <a:pPr lvl="1"/>
            <a:r>
              <a:rPr lang="en-US" dirty="0" smtClean="0"/>
              <a:t>Some </a:t>
            </a:r>
            <a:r>
              <a:rPr lang="en-US" dirty="0"/>
              <a:t>clients become overwhelmed with the process of enrollment and </a:t>
            </a:r>
            <a:r>
              <a:rPr lang="en-US" dirty="0" smtClean="0"/>
              <a:t>changed </a:t>
            </a:r>
            <a:r>
              <a:rPr lang="en-US" dirty="0"/>
              <a:t>their </a:t>
            </a:r>
            <a:r>
              <a:rPr lang="en-US" dirty="0" smtClean="0"/>
              <a:t>minds</a:t>
            </a:r>
            <a:endParaRPr lang="en-US" dirty="0"/>
          </a:p>
          <a:p>
            <a:r>
              <a:rPr lang="en-US" dirty="0" smtClean="0"/>
              <a:t>Boundaries of Project</a:t>
            </a:r>
            <a:endParaRPr lang="en-US" dirty="0"/>
          </a:p>
          <a:p>
            <a:pPr lvl="1"/>
            <a:r>
              <a:rPr lang="en-US" dirty="0"/>
              <a:t>The scope of this project is to refer and enroll non-virally suppressed clients into PL Cares®; however, this program is not meant to supplant case management or existing efforts and </a:t>
            </a:r>
            <a:r>
              <a:rPr lang="en-US" dirty="0" smtClean="0"/>
              <a:t>interventions</a:t>
            </a:r>
            <a:endParaRPr lang="en-US" dirty="0"/>
          </a:p>
        </p:txBody>
      </p:sp>
    </p:spTree>
    <p:extLst>
      <p:ext uri="{BB962C8B-B14F-4D97-AF65-F5344CB8AC3E}">
        <p14:creationId xmlns:p14="http://schemas.microsoft.com/office/powerpoint/2010/main" val="5540795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7" y="309564"/>
            <a:ext cx="10018713" cy="1752599"/>
          </a:xfrm>
        </p:spPr>
        <p:txBody>
          <a:bodyPr/>
          <a:lstStyle/>
          <a:p>
            <a:pPr algn="l"/>
            <a:r>
              <a:rPr lang="en-US" dirty="0" smtClean="0">
                <a:solidFill>
                  <a:srgbClr val="C00000"/>
                </a:solidFill>
              </a:rPr>
              <a:t>Baseline with Phase I &amp; Phase II</a:t>
            </a:r>
            <a:endParaRPr lang="en-US" dirty="0">
              <a:solidFill>
                <a:srgbClr val="C00000"/>
              </a:solidFill>
            </a:endParaRPr>
          </a:p>
        </p:txBody>
      </p:sp>
      <p:sp>
        <p:nvSpPr>
          <p:cNvPr id="3" name="Content Placeholder 2"/>
          <p:cNvSpPr>
            <a:spLocks noGrp="1"/>
          </p:cNvSpPr>
          <p:nvPr>
            <p:ph idx="1"/>
          </p:nvPr>
        </p:nvSpPr>
        <p:spPr>
          <a:xfrm>
            <a:off x="1484308" y="2112963"/>
            <a:ext cx="10018713" cy="3957638"/>
          </a:xfrm>
        </p:spPr>
        <p:txBody>
          <a:bodyPr>
            <a:normAutofit/>
          </a:bodyPr>
          <a:lstStyle/>
          <a:p>
            <a:r>
              <a:rPr lang="en-US" dirty="0" smtClean="0"/>
              <a:t>Baseline</a:t>
            </a:r>
            <a:endParaRPr lang="en-US" dirty="0"/>
          </a:p>
          <a:p>
            <a:pPr lvl="1"/>
            <a:r>
              <a:rPr lang="en-US" dirty="0" smtClean="0"/>
              <a:t>Pulled </a:t>
            </a:r>
            <a:r>
              <a:rPr lang="en-US" dirty="0"/>
              <a:t>data for non-virally suppressed clients in Provide Enterprise with elevated lab results (&gt;200 copies/mL) from June 1, 2021 -</a:t>
            </a:r>
            <a:r>
              <a:rPr lang="en-US" dirty="0" smtClean="0"/>
              <a:t> </a:t>
            </a:r>
            <a:r>
              <a:rPr lang="en-US" dirty="0"/>
              <a:t>March 10, </a:t>
            </a:r>
            <a:r>
              <a:rPr lang="en-US" dirty="0" smtClean="0"/>
              <a:t>2022; worked April – October 2022</a:t>
            </a:r>
          </a:p>
          <a:p>
            <a:r>
              <a:rPr lang="en-US" dirty="0" smtClean="0"/>
              <a:t>Phase I</a:t>
            </a:r>
          </a:p>
          <a:p>
            <a:pPr lvl="1"/>
            <a:r>
              <a:rPr lang="en-US" dirty="0" smtClean="0"/>
              <a:t>March </a:t>
            </a:r>
            <a:r>
              <a:rPr lang="en-US" dirty="0"/>
              <a:t>11, 2022 to May 31, 2022 </a:t>
            </a:r>
            <a:r>
              <a:rPr lang="en-US" dirty="0" smtClean="0"/>
              <a:t>viral load data added; worked June - October 2022</a:t>
            </a:r>
          </a:p>
          <a:p>
            <a:r>
              <a:rPr lang="en-US" dirty="0" smtClean="0"/>
              <a:t>Phase II</a:t>
            </a:r>
          </a:p>
          <a:p>
            <a:pPr lvl="1"/>
            <a:r>
              <a:rPr lang="en-US" dirty="0" smtClean="0"/>
              <a:t>March 1, </a:t>
            </a:r>
            <a:r>
              <a:rPr lang="en-US" dirty="0"/>
              <a:t>2022 to October 31, </a:t>
            </a:r>
            <a:r>
              <a:rPr lang="en-US" dirty="0" smtClean="0"/>
              <a:t>2022 viral load data; worked November 2022 - March 2023</a:t>
            </a:r>
            <a:endParaRPr lang="en-US" dirty="0"/>
          </a:p>
        </p:txBody>
      </p:sp>
    </p:spTree>
    <p:extLst>
      <p:ext uri="{BB962C8B-B14F-4D97-AF65-F5344CB8AC3E}">
        <p14:creationId xmlns:p14="http://schemas.microsoft.com/office/powerpoint/2010/main" val="37812891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07" y="309564"/>
            <a:ext cx="10018713" cy="1752599"/>
          </a:xfrm>
        </p:spPr>
        <p:txBody>
          <a:bodyPr/>
          <a:lstStyle/>
          <a:p>
            <a:pPr algn="l"/>
            <a:r>
              <a:rPr lang="en-US" dirty="0" smtClean="0">
                <a:solidFill>
                  <a:srgbClr val="C00000"/>
                </a:solidFill>
              </a:rPr>
              <a:t>Baseline Results</a:t>
            </a:r>
            <a:endParaRPr lang="en-US" dirty="0">
              <a:solidFill>
                <a:srgbClr val="C00000"/>
              </a:solidFill>
            </a:endParaRPr>
          </a:p>
        </p:txBody>
      </p:sp>
      <p:sp>
        <p:nvSpPr>
          <p:cNvPr id="3" name="Content Placeholder 2"/>
          <p:cNvSpPr>
            <a:spLocks noGrp="1"/>
          </p:cNvSpPr>
          <p:nvPr>
            <p:ph idx="1"/>
          </p:nvPr>
        </p:nvSpPr>
        <p:spPr>
          <a:xfrm>
            <a:off x="1484308" y="1619250"/>
            <a:ext cx="10018713" cy="4692649"/>
          </a:xfrm>
        </p:spPr>
        <p:txBody>
          <a:bodyPr>
            <a:normAutofit/>
          </a:bodyPr>
          <a:lstStyle/>
          <a:p>
            <a:r>
              <a:rPr lang="en-US" dirty="0" smtClean="0"/>
              <a:t>56 </a:t>
            </a:r>
            <a:r>
              <a:rPr lang="en-US" dirty="0"/>
              <a:t>of 210 clients (27%) were referred to TAC in </a:t>
            </a:r>
            <a:r>
              <a:rPr lang="en-US" dirty="0" smtClean="0"/>
              <a:t>Provide</a:t>
            </a:r>
          </a:p>
          <a:p>
            <a:r>
              <a:rPr lang="en-US" dirty="0" smtClean="0"/>
              <a:t>Of </a:t>
            </a:r>
            <a:r>
              <a:rPr lang="en-US" dirty="0"/>
              <a:t>those, 25 enrolled (45%), 17 are in the process of enrolling (30%), and 14 declined (25</a:t>
            </a:r>
            <a:r>
              <a:rPr lang="en-US" dirty="0" smtClean="0"/>
              <a:t>%)</a:t>
            </a:r>
          </a:p>
        </p:txBody>
      </p:sp>
    </p:spTree>
    <p:extLst>
      <p:ext uri="{BB962C8B-B14F-4D97-AF65-F5344CB8AC3E}">
        <p14:creationId xmlns:p14="http://schemas.microsoft.com/office/powerpoint/2010/main" val="3177961667"/>
      </p:ext>
    </p:extLst>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arallax">
  <a:themeElements>
    <a:clrScheme name="PBC HIV">
      <a:dk1>
        <a:sysClr val="windowText" lastClr="000000"/>
      </a:dk1>
      <a:lt1>
        <a:sysClr val="window" lastClr="FFFFFF"/>
      </a:lt1>
      <a:dk2>
        <a:srgbClr val="696464"/>
      </a:dk2>
      <a:lt2>
        <a:srgbClr val="FFFFFF"/>
      </a:lt2>
      <a:accent1>
        <a:srgbClr val="C80000"/>
      </a:accent1>
      <a:accent2>
        <a:srgbClr val="C80000"/>
      </a:accent2>
      <a:accent3>
        <a:srgbClr val="4E4A4A"/>
      </a:accent3>
      <a:accent4>
        <a:srgbClr val="7F7F7F"/>
      </a:accent4>
      <a:accent5>
        <a:srgbClr val="A5A1A1"/>
      </a:accent5>
      <a:accent6>
        <a:srgbClr val="E1DFDF"/>
      </a:accent6>
      <a:hlink>
        <a:srgbClr val="0070C0"/>
      </a:hlink>
      <a:folHlink>
        <a:srgbClr val="0070C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56E096F77E7F741AC04C5F29E17756A" ma:contentTypeVersion="7" ma:contentTypeDescription="Create a new document." ma:contentTypeScope="" ma:versionID="372bd0510a2d8aafdf1a5fcff48ba76e">
  <xsd:schema xmlns:xsd="http://www.w3.org/2001/XMLSchema" xmlns:xs="http://www.w3.org/2001/XMLSchema" xmlns:p="http://schemas.microsoft.com/office/2006/metadata/properties" xmlns:ns2="2c0a287c-2cfe-48a6-8384-085034255611" xmlns:ns3="3a458720-5d06-4124-9ae2-9cfb35b6a5aa" targetNamespace="http://schemas.microsoft.com/office/2006/metadata/properties" ma:root="true" ma:fieldsID="06bb5e067306785f626b9caf82089b47" ns2:_="" ns3:_="">
    <xsd:import namespace="2c0a287c-2cfe-48a6-8384-085034255611"/>
    <xsd:import namespace="3a458720-5d06-4124-9ae2-9cfb35b6a5aa"/>
    <xsd:element name="properties">
      <xsd:complexType>
        <xsd:sequence>
          <xsd:element name="documentManagement">
            <xsd:complexType>
              <xsd:all>
                <xsd:element ref="ns2:Category" minOccurs="0"/>
                <xsd:element ref="ns2:Year" minOccurs="0"/>
                <xsd:element ref="ns3:SharedWithUsers" minOccurs="0"/>
                <xsd:element ref="ns2:Meeting_x0020_Date" minOccurs="0"/>
                <xsd:element ref="ns2:Order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0a287c-2cfe-48a6-8384-085034255611" elementFormDefault="qualified">
    <xsd:import namespace="http://schemas.microsoft.com/office/2006/documentManagement/types"/>
    <xsd:import namespace="http://schemas.microsoft.com/office/infopath/2007/PartnerControls"/>
    <xsd:element name="Category" ma:index="8" nillable="true" ma:displayName="Category" ma:default="Other" ma:description="The PDF Category." ma:format="Dropdown" ma:internalName="Category">
      <xsd:simpleType>
        <xsd:restriction base="dms:Choice">
          <xsd:enumeration value="Newsletter"/>
          <xsd:enumeration value="Calendar"/>
          <xsd:enumeration value="Meeting Minutes"/>
          <xsd:enumeration value="Comprehensive Needs Assessment"/>
          <xsd:enumeration value="Comprehensive Plans"/>
          <xsd:enumeration value="Research Projects"/>
          <xsd:enumeration value="Quality Management"/>
          <xsd:enumeration value="The Redbook"/>
          <xsd:enumeration value="Member Services"/>
          <xsd:enumeration value="Provider Manual"/>
          <xsd:enumeration value="Local Pharmacy RFP"/>
          <xsd:enumeration value="Other"/>
        </xsd:restriction>
      </xsd:simpleType>
    </xsd:element>
    <xsd:element name="Year" ma:index="9" nillable="true" ma:displayName="Year" ma:description="The year of the newsletter or other document. (Not required.)" ma:internalName="Year">
      <xsd:simpleType>
        <xsd:restriction base="dms:Text">
          <xsd:maxLength value="255"/>
        </xsd:restriction>
      </xsd:simpleType>
    </xsd:element>
    <xsd:element name="Meeting_x0020_Date" ma:index="11" nillable="true" ma:displayName="Meeting Date" ma:description="Meeting Date" ma:format="DateOnly" ma:internalName="Meeting_x0020_Date">
      <xsd:simpleType>
        <xsd:restriction base="dms:DateTime"/>
      </xsd:simpleType>
    </xsd:element>
    <xsd:element name="Order0" ma:index="12" nillable="true" ma:displayName="Order" ma:description="Order" ma:internalName="Order0">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3a458720-5d06-4124-9ae2-9cfb35b6a5a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Year xmlns="2c0a287c-2cfe-48a6-8384-085034255611">2023</Year>
    <Order0 xmlns="2c0a287c-2cfe-48a6-8384-085034255611" xsi:nil="true"/>
    <Category xmlns="2c0a287c-2cfe-48a6-8384-085034255611">Other</Category>
    <Meeting_x0020_Date xmlns="2c0a287c-2cfe-48a6-8384-085034255611" xsi:nil="true"/>
    <SharedWithUsers xmlns="3a458720-5d06-4124-9ae2-9cfb35b6a5aa">
      <UserInfo>
        <DisplayName/>
        <AccountId xsi:nil="true"/>
        <AccountType/>
      </UserInfo>
    </SharedWithUsers>
  </documentManagement>
</p:properties>
</file>

<file path=customXml/itemProps1.xml><?xml version="1.0" encoding="utf-8"?>
<ds:datastoreItem xmlns:ds="http://schemas.openxmlformats.org/officeDocument/2006/customXml" ds:itemID="{47178DE0-D7F0-4C04-9A1B-5103E52A4945}"/>
</file>

<file path=customXml/itemProps2.xml><?xml version="1.0" encoding="utf-8"?>
<ds:datastoreItem xmlns:ds="http://schemas.openxmlformats.org/officeDocument/2006/customXml" ds:itemID="{8F995562-E567-4C64-8F55-E87100EAAE0D}"/>
</file>

<file path=customXml/itemProps3.xml><?xml version="1.0" encoding="utf-8"?>
<ds:datastoreItem xmlns:ds="http://schemas.openxmlformats.org/officeDocument/2006/customXml" ds:itemID="{2658A9DC-B527-483C-BF63-F92E3A64674B}"/>
</file>

<file path=docProps/app.xml><?xml version="1.0" encoding="utf-8"?>
<Properties xmlns="http://schemas.openxmlformats.org/officeDocument/2006/extended-properties" xmlns:vt="http://schemas.openxmlformats.org/officeDocument/2006/docPropsVTypes">
  <TotalTime>3</TotalTime>
  <Words>977</Words>
  <Application>Microsoft Office PowerPoint</Application>
  <PresentationFormat>Widescreen</PresentationFormat>
  <Paragraphs>57</Paragraphs>
  <Slides>13</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Corbel</vt:lpstr>
      <vt:lpstr>Office Theme</vt:lpstr>
      <vt:lpstr>Parallax</vt:lpstr>
      <vt:lpstr>PowerPoint Presentation</vt:lpstr>
      <vt:lpstr>Improving Viral Load Suppression through Active Linkage &amp; Referral to Tele-adherence Counseling (PL Cares®)</vt:lpstr>
      <vt:lpstr>Background</vt:lpstr>
      <vt:lpstr>Project Description</vt:lpstr>
      <vt:lpstr>Rationale</vt:lpstr>
      <vt:lpstr>Aim Statement</vt:lpstr>
      <vt:lpstr>Barriers &amp; Boundaries</vt:lpstr>
      <vt:lpstr>Baseline with Phase I &amp; Phase II</vt:lpstr>
      <vt:lpstr>Baseline Results</vt:lpstr>
      <vt:lpstr>Phase I Results</vt:lpstr>
      <vt:lpstr>Phase II Results</vt:lpstr>
      <vt:lpstr>Lessons Learned &amp; Next Steps</vt:lpstr>
      <vt:lpstr>Questions?     </vt:lpstr>
    </vt:vector>
  </TitlesOfParts>
  <Company>Palm Beach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Daisy Wiebe</dc:creator>
  <cp:lastModifiedBy>Pierce Connell</cp:lastModifiedBy>
  <cp:revision>1</cp:revision>
  <dcterms:created xsi:type="dcterms:W3CDTF">2023-07-14T19:35:07Z</dcterms:created>
  <dcterms:modified xsi:type="dcterms:W3CDTF">2023-07-17T19:25:01Z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0x010100D56E096F77E7F741AC04C5F29E17756A</vt:lpwstr>
  </property>
  <property fmtid="{D5CDD505-2E9C-101B-9397-08002B2CF9AE}" pid="3" name="Order">
    <vt:r8>81000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TemplateUrl">
    <vt:lpwstr/>
  </property>
</Properties>
</file>