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826" r:id="rId2"/>
    <p:sldId id="874" r:id="rId3"/>
    <p:sldId id="876" r:id="rId4"/>
    <p:sldId id="877" r:id="rId5"/>
    <p:sldId id="878" r:id="rId6"/>
    <p:sldId id="879" r:id="rId7"/>
    <p:sldId id="880" r:id="rId8"/>
    <p:sldId id="881" r:id="rId9"/>
    <p:sldId id="882" r:id="rId10"/>
    <p:sldId id="883" r:id="rId11"/>
    <p:sldId id="884" r:id="rId12"/>
    <p:sldId id="885" r:id="rId13"/>
    <p:sldId id="886" r:id="rId14"/>
    <p:sldId id="887" r:id="rId15"/>
    <p:sldId id="888" r:id="rId16"/>
    <p:sldId id="889" r:id="rId17"/>
    <p:sldId id="910" r:id="rId18"/>
    <p:sldId id="911" r:id="rId19"/>
    <p:sldId id="912" r:id="rId20"/>
    <p:sldId id="913" r:id="rId21"/>
    <p:sldId id="1195" r:id="rId22"/>
    <p:sldId id="1196" r:id="rId23"/>
    <p:sldId id="873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. Casey Messer" initials="DCM" lastIdx="7" clrIdx="0">
    <p:extLst>
      <p:ext uri="{19B8F6BF-5375-455C-9EA6-DF929625EA0E}">
        <p15:presenceInfo xmlns:p15="http://schemas.microsoft.com/office/powerpoint/2012/main" userId="S-1-5-21-1567781294-1889992519-3027443384-291276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404040"/>
    <a:srgbClr val="EEB500"/>
    <a:srgbClr val="FF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63" autoAdjust="0"/>
    <p:restoredTop sz="89286" autoAdjust="0"/>
  </p:normalViewPr>
  <p:slideViewPr>
    <p:cSldViewPr snapToGrid="0">
      <p:cViewPr varScale="1">
        <p:scale>
          <a:sx n="97" d="100"/>
          <a:sy n="97" d="100"/>
        </p:scale>
        <p:origin x="120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C61C5-BEA7-4024-933D-A578595A3606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732EC-58F1-4907-A399-80783523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87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1" y="-4762"/>
            <a:ext cx="2852200" cy="5604142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9" y="2692399"/>
              <a:ext cx="4576761" cy="4165601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82862"/>
              <a:ext cx="3584574" cy="4275138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375E5-6ED8-4319-94DD-24EA8A7B9209}" type="datetime1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783" y="5599380"/>
            <a:ext cx="4405354" cy="1348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662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83020-B70A-4886-BD70-D28154C2D83D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053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8BF9-7FDC-492B-AAA7-7E1CF560BC5B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237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43820-F97F-4BBF-A379-A28BBE9836DC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84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F764-6783-498A-9C38-B00D074B8010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001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4762-C212-46ED-8BD6-EFF47CD37B26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919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9363-2DA5-4F96-A62C-5F311D2DEDC1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04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CFA5-DA62-44AE-B897-5723F4B13A38}" type="datetime1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86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8A8AC-7C24-47D8-AB4D-038410BCA411}" type="datetime1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8870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>
            <a:lvl1pPr marL="285750" indent="-285750">
              <a:buFont typeface="Arial" panose="020B0604020202020204" pitchFamily="34" charset="0"/>
              <a:buChar char="•"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 marL="1200150" indent="-285750">
              <a:buFont typeface="Arial" panose="020B0604020202020204" pitchFamily="34" charset="0"/>
              <a:buChar char="•"/>
              <a:defRPr/>
            </a:lvl3pPr>
            <a:lvl4pPr marL="1543050" indent="-171450">
              <a:buFont typeface="Arial" panose="020B0604020202020204" pitchFamily="34" charset="0"/>
              <a:buChar char="•"/>
              <a:defRPr/>
            </a:lvl4pPr>
            <a:lvl5pPr marL="2000250" indent="-1714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121BF-D8A3-4C23-A47E-7222AA731AE4}" type="datetime1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532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EDF38-A844-4260-9D1D-435A7053392D}" type="datetime1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08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75259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1844675"/>
            <a:ext cx="4895055" cy="39465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1844673"/>
            <a:ext cx="4895056" cy="394652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A32D-FF87-4EC1-9B96-5AFB3BC0D681}" type="datetime1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592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187801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2546351"/>
            <a:ext cx="4895056" cy="3244848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5" y="1878013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2546351"/>
            <a:ext cx="4895056" cy="3244848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EFC4-5602-4969-843F-D8F6C688F7E3}" type="datetime1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73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E736-AECC-4168-A49A-C95567BEE82E}" type="datetime1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12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76257-730D-4D02-847C-CCD90D275D59}" type="datetime1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08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t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586E-41E1-4DB5-8E71-AA38D0BB0122}" type="datetime1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856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51248-8769-49D0-A19B-A346E26AD7A5}" type="datetime1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67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" y="-1"/>
            <a:ext cx="1589517" cy="6169026"/>
            <a:chOff x="1320800" y="0"/>
            <a:chExt cx="2430372" cy="6867712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9" y="5286562"/>
              <a:ext cx="2123983" cy="1571438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272"/>
              <a:ext cx="1769790" cy="162944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09" y="33338"/>
            <a:ext cx="10018713" cy="1752599"/>
          </a:xfrm>
          <a:prstGeom prst="rect">
            <a:avLst/>
          </a:prstGeom>
          <a:ln>
            <a:noFill/>
          </a:ln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1833563"/>
            <a:ext cx="10018713" cy="395763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F8A33C2-F051-4CCB-A4F1-4F9787EFA203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pic>
        <p:nvPicPr>
          <p:cNvPr id="29" name="Picture 28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34" y="6144408"/>
            <a:ext cx="2495021" cy="763874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11576304" y="33338"/>
            <a:ext cx="615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4321A8-0C2A-4FB7-9DAB-3DAF1277EE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089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corona@pbcgov.org" TargetMode="Externa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451" y="2666999"/>
            <a:ext cx="8740575" cy="2110382"/>
          </a:xfrm>
        </p:spPr>
        <p:txBody>
          <a:bodyPr>
            <a:noAutofit/>
          </a:bodyPr>
          <a:lstStyle/>
          <a:p>
            <a:r>
              <a:rPr lang="en-US" sz="6000" dirty="0" smtClean="0"/>
              <a:t>PBC RWHAP Service Utilization &amp; Cost Analysis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2572278" y="4777380"/>
            <a:ext cx="8930748" cy="1471019"/>
          </a:xfrm>
        </p:spPr>
        <p:txBody>
          <a:bodyPr anchor="t">
            <a:normAutofit fontScale="25000" lnSpcReduction="20000"/>
          </a:bodyPr>
          <a:lstStyle/>
          <a:p>
            <a:r>
              <a:rPr lang="en-US" sz="6400" dirty="0" smtClean="0"/>
              <a:t>Jeffrey J. Lesanti Jr., MBA</a:t>
            </a:r>
            <a:endParaRPr lang="en-US" sz="6400" dirty="0"/>
          </a:p>
          <a:p>
            <a:r>
              <a:rPr lang="en-US" sz="6600" dirty="0"/>
              <a:t>Financial Analyst </a:t>
            </a:r>
            <a:r>
              <a:rPr lang="en-US" sz="6600" dirty="0" smtClean="0"/>
              <a:t>II</a:t>
            </a:r>
            <a:endParaRPr lang="en-US" sz="6600" dirty="0"/>
          </a:p>
          <a:p>
            <a:r>
              <a:rPr lang="en-US" sz="6600" dirty="0" smtClean="0"/>
              <a:t>PBC Ryan White HIV/AIDS Program</a:t>
            </a:r>
          </a:p>
          <a:p>
            <a:r>
              <a:rPr lang="en-US" sz="6600" dirty="0" smtClean="0">
                <a:hlinkClick r:id="rId2"/>
              </a:rPr>
              <a:t>jlesanti@pbcgov.org</a:t>
            </a:r>
            <a:endParaRPr lang="en-US" sz="6600" dirty="0" smtClean="0"/>
          </a:p>
          <a:p>
            <a:r>
              <a:rPr lang="en-US" sz="6600" dirty="0" smtClean="0"/>
              <a:t>561-355-1945</a:t>
            </a:r>
            <a:endParaRPr lang="en-US" sz="6600" dirty="0"/>
          </a:p>
          <a:p>
            <a:pPr marL="0" indent="0" algn="ctr">
              <a:buNone/>
            </a:pPr>
            <a:endParaRPr lang="en-US" sz="6400" b="1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57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Category cost per </a:t>
            </a:r>
            <a:r>
              <a:rPr lang="en-US" dirty="0" smtClean="0"/>
              <a:t>unit- Part A cont.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1280119"/>
              </p:ext>
            </p:extLst>
          </p:nvPr>
        </p:nvGraphicFramePr>
        <p:xfrm>
          <a:off x="1518339" y="1785937"/>
          <a:ext cx="9361154" cy="240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4988">
                  <a:extLst>
                    <a:ext uri="{9D8B030D-6E8A-4147-A177-3AD203B41FA5}">
                      <a16:colId xmlns:a16="http://schemas.microsoft.com/office/drawing/2014/main" val="2862853406"/>
                    </a:ext>
                  </a:extLst>
                </a:gridCol>
                <a:gridCol w="1030653">
                  <a:extLst>
                    <a:ext uri="{9D8B030D-6E8A-4147-A177-3AD203B41FA5}">
                      <a16:colId xmlns:a16="http://schemas.microsoft.com/office/drawing/2014/main" val="795221211"/>
                    </a:ext>
                  </a:extLst>
                </a:gridCol>
                <a:gridCol w="908920">
                  <a:extLst>
                    <a:ext uri="{9D8B030D-6E8A-4147-A177-3AD203B41FA5}">
                      <a16:colId xmlns:a16="http://schemas.microsoft.com/office/drawing/2014/main" val="3249057563"/>
                    </a:ext>
                  </a:extLst>
                </a:gridCol>
                <a:gridCol w="1305675">
                  <a:extLst>
                    <a:ext uri="{9D8B030D-6E8A-4147-A177-3AD203B41FA5}">
                      <a16:colId xmlns:a16="http://schemas.microsoft.com/office/drawing/2014/main" val="2091468791"/>
                    </a:ext>
                  </a:extLst>
                </a:gridCol>
                <a:gridCol w="1056958">
                  <a:extLst>
                    <a:ext uri="{9D8B030D-6E8A-4147-A177-3AD203B41FA5}">
                      <a16:colId xmlns:a16="http://schemas.microsoft.com/office/drawing/2014/main" val="1003208606"/>
                    </a:ext>
                  </a:extLst>
                </a:gridCol>
                <a:gridCol w="1103960">
                  <a:extLst>
                    <a:ext uri="{9D8B030D-6E8A-4147-A177-3AD203B41FA5}">
                      <a16:colId xmlns:a16="http://schemas.microsoft.com/office/drawing/2014/main" val="224759128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Core</a:t>
                      </a:r>
                      <a:r>
                        <a:rPr lang="en-US" sz="1600" baseline="0" smtClean="0"/>
                        <a:t> Medical Service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Amount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Persons Served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Cost/Person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Units of Service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Cost/Unit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499605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Mental Health Services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$67,719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$1,058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6098484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Oral Health Care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$41,300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1,681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4787173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Outpatient/Ambulatory Medical Care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$154,944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0866485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Specialty Outpatient Medical Care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$133,362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21521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35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7" y="183298"/>
            <a:ext cx="10018713" cy="1705887"/>
          </a:xfrm>
        </p:spPr>
        <p:txBody>
          <a:bodyPr/>
          <a:lstStyle/>
          <a:p>
            <a:r>
              <a:rPr lang="en-US" dirty="0"/>
              <a:t>Service Category cost per </a:t>
            </a:r>
            <a:r>
              <a:rPr lang="en-US" dirty="0" smtClean="0"/>
              <a:t>unit- Part </a:t>
            </a:r>
            <a:r>
              <a:rPr lang="en-US" dirty="0"/>
              <a:t>A cont.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714043"/>
              </p:ext>
            </p:extLst>
          </p:nvPr>
        </p:nvGraphicFramePr>
        <p:xfrm>
          <a:off x="1700288" y="1889185"/>
          <a:ext cx="958675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6000">
                  <a:extLst>
                    <a:ext uri="{9D8B030D-6E8A-4147-A177-3AD203B41FA5}">
                      <a16:colId xmlns:a16="http://schemas.microsoft.com/office/drawing/2014/main" val="611700927"/>
                    </a:ext>
                  </a:extLst>
                </a:gridCol>
                <a:gridCol w="1105980">
                  <a:extLst>
                    <a:ext uri="{9D8B030D-6E8A-4147-A177-3AD203B41FA5}">
                      <a16:colId xmlns:a16="http://schemas.microsoft.com/office/drawing/2014/main" val="3889271227"/>
                    </a:ext>
                  </a:extLst>
                </a:gridCol>
                <a:gridCol w="1035522">
                  <a:extLst>
                    <a:ext uri="{9D8B030D-6E8A-4147-A177-3AD203B41FA5}">
                      <a16:colId xmlns:a16="http://schemas.microsoft.com/office/drawing/2014/main" val="3629283088"/>
                    </a:ext>
                  </a:extLst>
                </a:gridCol>
                <a:gridCol w="1456879">
                  <a:extLst>
                    <a:ext uri="{9D8B030D-6E8A-4147-A177-3AD203B41FA5}">
                      <a16:colId xmlns:a16="http://schemas.microsoft.com/office/drawing/2014/main" val="3740677070"/>
                    </a:ext>
                  </a:extLst>
                </a:gridCol>
                <a:gridCol w="978889">
                  <a:extLst>
                    <a:ext uri="{9D8B030D-6E8A-4147-A177-3AD203B41FA5}">
                      <a16:colId xmlns:a16="http://schemas.microsoft.com/office/drawing/2014/main" val="3128051499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9346074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smtClean="0"/>
                        <a:t>Support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Persons Served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Cost/Person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Units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Cost/Unit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448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Emergency Financial Assistance - Medication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4843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Emergency Financial Assistance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$31,696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$1,132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$1,057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32051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Bank/Home Delivered Meals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$363,222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49941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Bank/Nutritional Supplements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39902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29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Category cost per unit- Part A cont.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6893904"/>
              </p:ext>
            </p:extLst>
          </p:nvPr>
        </p:nvGraphicFramePr>
        <p:xfrm>
          <a:off x="2006594" y="1785937"/>
          <a:ext cx="8974142" cy="1660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3032">
                  <a:extLst>
                    <a:ext uri="{9D8B030D-6E8A-4147-A177-3AD203B41FA5}">
                      <a16:colId xmlns:a16="http://schemas.microsoft.com/office/drawing/2014/main" val="1041094868"/>
                    </a:ext>
                  </a:extLst>
                </a:gridCol>
                <a:gridCol w="1089891">
                  <a:extLst>
                    <a:ext uri="{9D8B030D-6E8A-4147-A177-3AD203B41FA5}">
                      <a16:colId xmlns:a16="http://schemas.microsoft.com/office/drawing/2014/main" val="1742710499"/>
                    </a:ext>
                  </a:extLst>
                </a:gridCol>
                <a:gridCol w="1058541">
                  <a:extLst>
                    <a:ext uri="{9D8B030D-6E8A-4147-A177-3AD203B41FA5}">
                      <a16:colId xmlns:a16="http://schemas.microsoft.com/office/drawing/2014/main" val="3934482385"/>
                    </a:ext>
                  </a:extLst>
                </a:gridCol>
                <a:gridCol w="1368783">
                  <a:extLst>
                    <a:ext uri="{9D8B030D-6E8A-4147-A177-3AD203B41FA5}">
                      <a16:colId xmlns:a16="http://schemas.microsoft.com/office/drawing/2014/main" val="4239777370"/>
                    </a:ext>
                  </a:extLst>
                </a:gridCol>
                <a:gridCol w="1260415">
                  <a:extLst>
                    <a:ext uri="{9D8B030D-6E8A-4147-A177-3AD203B41FA5}">
                      <a16:colId xmlns:a16="http://schemas.microsoft.com/office/drawing/2014/main" val="981960296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51928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Support </a:t>
                      </a:r>
                      <a:r>
                        <a:rPr lang="en-US" sz="1600" baseline="0" dirty="0" smtClean="0"/>
                        <a:t>Service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Amount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Persons Served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Cost/Person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Units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Cost/Unit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516614"/>
                  </a:ext>
                </a:extLst>
              </a:tr>
              <a:tr h="339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Legal Services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$239,620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$947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11073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Transportation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$81,526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4,480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45140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Non-Medical Case Management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$527,727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2,355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48,121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08308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49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Category cost per </a:t>
            </a:r>
            <a:r>
              <a:rPr lang="en-US" dirty="0" smtClean="0"/>
              <a:t>unit - MAI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1934876"/>
              </p:ext>
            </p:extLst>
          </p:nvPr>
        </p:nvGraphicFramePr>
        <p:xfrm>
          <a:off x="1998462" y="1785937"/>
          <a:ext cx="9056134" cy="2250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1351">
                  <a:extLst>
                    <a:ext uri="{9D8B030D-6E8A-4147-A177-3AD203B41FA5}">
                      <a16:colId xmlns:a16="http://schemas.microsoft.com/office/drawing/2014/main" val="4172828355"/>
                    </a:ext>
                  </a:extLst>
                </a:gridCol>
                <a:gridCol w="1336619">
                  <a:extLst>
                    <a:ext uri="{9D8B030D-6E8A-4147-A177-3AD203B41FA5}">
                      <a16:colId xmlns:a16="http://schemas.microsoft.com/office/drawing/2014/main" val="3514391528"/>
                    </a:ext>
                  </a:extLst>
                </a:gridCol>
                <a:gridCol w="1007980">
                  <a:extLst>
                    <a:ext uri="{9D8B030D-6E8A-4147-A177-3AD203B41FA5}">
                      <a16:colId xmlns:a16="http://schemas.microsoft.com/office/drawing/2014/main" val="219966"/>
                    </a:ext>
                  </a:extLst>
                </a:gridCol>
                <a:gridCol w="1407661">
                  <a:extLst>
                    <a:ext uri="{9D8B030D-6E8A-4147-A177-3AD203B41FA5}">
                      <a16:colId xmlns:a16="http://schemas.microsoft.com/office/drawing/2014/main" val="1795619061"/>
                    </a:ext>
                  </a:extLst>
                </a:gridCol>
                <a:gridCol w="976546">
                  <a:extLst>
                    <a:ext uri="{9D8B030D-6E8A-4147-A177-3AD203B41FA5}">
                      <a16:colId xmlns:a16="http://schemas.microsoft.com/office/drawing/2014/main" val="4134219720"/>
                    </a:ext>
                  </a:extLst>
                </a:gridCol>
                <a:gridCol w="1185977">
                  <a:extLst>
                    <a:ext uri="{9D8B030D-6E8A-4147-A177-3AD203B41FA5}">
                      <a16:colId xmlns:a16="http://schemas.microsoft.com/office/drawing/2014/main" val="20287792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Core Medical </a:t>
                      </a:r>
                      <a:r>
                        <a:rPr lang="en-US" baseline="0" dirty="0" smtClean="0"/>
                        <a:t>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Persons Served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Cost/Person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Units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Cost/Unit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1400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Case Management - MAI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$206,785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20151977"/>
                  </a:ext>
                </a:extLst>
              </a:tr>
              <a:tr h="413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Intervention Services-MAI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$213,019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3,276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64808334"/>
                  </a:ext>
                </a:extLst>
              </a:tr>
              <a:tr h="413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Non-Medical Case Management-MAI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$60,512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04156833"/>
                  </a:ext>
                </a:extLst>
              </a:tr>
              <a:tr h="413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Psychosocial Support Services-MAI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$124,957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41262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200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Category Ordered </a:t>
            </a:r>
            <a:r>
              <a:rPr lang="en-US" dirty="0" smtClean="0"/>
              <a:t>by Persons Served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058483"/>
              </p:ext>
            </p:extLst>
          </p:nvPr>
        </p:nvGraphicFramePr>
        <p:xfrm>
          <a:off x="3156157" y="1251870"/>
          <a:ext cx="6312308" cy="46437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89778">
                  <a:extLst>
                    <a:ext uri="{9D8B030D-6E8A-4147-A177-3AD203B41FA5}">
                      <a16:colId xmlns:a16="http://schemas.microsoft.com/office/drawing/2014/main" val="406031887"/>
                    </a:ext>
                  </a:extLst>
                </a:gridCol>
                <a:gridCol w="1922530">
                  <a:extLst>
                    <a:ext uri="{9D8B030D-6E8A-4147-A177-3AD203B41FA5}">
                      <a16:colId xmlns:a16="http://schemas.microsoft.com/office/drawing/2014/main" val="2772738664"/>
                    </a:ext>
                  </a:extLst>
                </a:gridCol>
              </a:tblGrid>
              <a:tr h="221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Category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Persons Served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09590212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Non-Medical Case Management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2,355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6289422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Case Management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2253288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Intervention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11897022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Bank/Home Delivered Meals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35742654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Non-Medical Case Management-MAI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4678807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Case Management - MAI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6860633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Insurance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323038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Oral Health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3934037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Laboratory Diagnostic Testing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60582243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Outpatient/Ambulatory Medical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94266679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Psychosocial Support Services-MAI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6455974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Transportation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1041094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Intervention Services-MAI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209699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Legal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3387469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Specialty Outpatient Medical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60568854"/>
                  </a:ext>
                </a:extLst>
              </a:tr>
              <a:tr h="21766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Mental Health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3580524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Emergency Financial Assistance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28895904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EFA – Medication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94575930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Bank/Nutritional Supplements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34735422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AIDS Pharmaceutical Assistance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2571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5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Service Category Ordered by </a:t>
            </a:r>
            <a:r>
              <a:rPr lang="en-US" dirty="0" smtClean="0"/>
              <a:t>Cost/Person –</a:t>
            </a:r>
            <a:br>
              <a:rPr lang="en-US" dirty="0" smtClean="0"/>
            </a:br>
            <a:r>
              <a:rPr lang="en-US" dirty="0" smtClean="0"/>
              <a:t>Top 10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1122890"/>
              </p:ext>
            </p:extLst>
          </p:nvPr>
        </p:nvGraphicFramePr>
        <p:xfrm>
          <a:off x="1623086" y="1884781"/>
          <a:ext cx="9405698" cy="3573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906">
                  <a:extLst>
                    <a:ext uri="{9D8B030D-6E8A-4147-A177-3AD203B41FA5}">
                      <a16:colId xmlns:a16="http://schemas.microsoft.com/office/drawing/2014/main" val="1639532539"/>
                    </a:ext>
                  </a:extLst>
                </a:gridCol>
                <a:gridCol w="4497355">
                  <a:extLst>
                    <a:ext uri="{9D8B030D-6E8A-4147-A177-3AD203B41FA5}">
                      <a16:colId xmlns:a16="http://schemas.microsoft.com/office/drawing/2014/main" val="520018634"/>
                    </a:ext>
                  </a:extLst>
                </a:gridCol>
                <a:gridCol w="2099388">
                  <a:extLst>
                    <a:ext uri="{9D8B030D-6E8A-4147-A177-3AD203B41FA5}">
                      <a16:colId xmlns:a16="http://schemas.microsoft.com/office/drawing/2014/main" val="1947649970"/>
                    </a:ext>
                  </a:extLst>
                </a:gridCol>
                <a:gridCol w="2118049">
                  <a:extLst>
                    <a:ext uri="{9D8B030D-6E8A-4147-A177-3AD203B41FA5}">
                      <a16:colId xmlns:a16="http://schemas.microsoft.com/office/drawing/2014/main" val="2250867109"/>
                    </a:ext>
                  </a:extLst>
                </a:gridCol>
              </a:tblGrid>
              <a:tr h="47881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Rank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Service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 Per Person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Annual Expense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671172"/>
                  </a:ext>
                </a:extLst>
              </a:tr>
              <a:tr h="2587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Insurance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$5,774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$2,546,256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21734494"/>
                  </a:ext>
                </a:extLst>
              </a:tr>
              <a:tr h="3247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Emergency Financial Assistance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$1,132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$31,696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21438482"/>
                  </a:ext>
                </a:extLst>
              </a:tr>
              <a:tr h="3796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Mental Health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$1,058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$67,719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34586410"/>
                  </a:ext>
                </a:extLst>
              </a:tr>
              <a:tr h="3420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Legal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$947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$239,620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2300367"/>
                  </a:ext>
                </a:extLst>
              </a:tr>
              <a:tr h="358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Specialty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Outpatient Medical Care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$133,362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29945560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Intervention Services – MAI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$213,019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41507167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Case Management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$1,018,308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28639716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Intervention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$504,187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37280787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 – Home Delivered Meals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$363,222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97283906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Outpatient / Ambulatory Medical Care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$154,944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42317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375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Category Ordered by </a:t>
            </a:r>
            <a:r>
              <a:rPr lang="en-US" dirty="0" smtClean="0"/>
              <a:t>Cost/Unit – </a:t>
            </a:r>
            <a:br>
              <a:rPr lang="en-US" dirty="0" smtClean="0"/>
            </a:br>
            <a:r>
              <a:rPr lang="en-US" dirty="0" smtClean="0"/>
              <a:t>Top Ten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863333"/>
              </p:ext>
            </p:extLst>
          </p:nvPr>
        </p:nvGraphicFramePr>
        <p:xfrm>
          <a:off x="1623086" y="1884781"/>
          <a:ext cx="9405698" cy="3573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906">
                  <a:extLst>
                    <a:ext uri="{9D8B030D-6E8A-4147-A177-3AD203B41FA5}">
                      <a16:colId xmlns:a16="http://schemas.microsoft.com/office/drawing/2014/main" val="1639532539"/>
                    </a:ext>
                  </a:extLst>
                </a:gridCol>
                <a:gridCol w="4497355">
                  <a:extLst>
                    <a:ext uri="{9D8B030D-6E8A-4147-A177-3AD203B41FA5}">
                      <a16:colId xmlns:a16="http://schemas.microsoft.com/office/drawing/2014/main" val="520018634"/>
                    </a:ext>
                  </a:extLst>
                </a:gridCol>
                <a:gridCol w="2099388">
                  <a:extLst>
                    <a:ext uri="{9D8B030D-6E8A-4147-A177-3AD203B41FA5}">
                      <a16:colId xmlns:a16="http://schemas.microsoft.com/office/drawing/2014/main" val="1947649970"/>
                    </a:ext>
                  </a:extLst>
                </a:gridCol>
                <a:gridCol w="2118049">
                  <a:extLst>
                    <a:ext uri="{9D8B030D-6E8A-4147-A177-3AD203B41FA5}">
                      <a16:colId xmlns:a16="http://schemas.microsoft.com/office/drawing/2014/main" val="2250867109"/>
                    </a:ext>
                  </a:extLst>
                </a:gridCol>
              </a:tblGrid>
              <a:tr h="47881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Rank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Service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 Per Unit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Annual Expense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671172"/>
                  </a:ext>
                </a:extLst>
              </a:tr>
              <a:tr h="2587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Emergency Financial Assistance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$1,057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$31,696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21734494"/>
                  </a:ext>
                </a:extLst>
              </a:tr>
              <a:tr h="3247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Insurance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$2,546,256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21438482"/>
                  </a:ext>
                </a:extLst>
              </a:tr>
              <a:tr h="3796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Specialty Outpatient Medical Care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$133,362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34586410"/>
                  </a:ext>
                </a:extLst>
              </a:tr>
              <a:tr h="3420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Outpatient / Ambulatory Medical Care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$154,944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2300367"/>
                  </a:ext>
                </a:extLst>
              </a:tr>
              <a:tr h="358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Mental Health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$67,719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29945560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Legal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$239,620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41507167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– Nutritional Supplements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28639716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Intervention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$504,187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37280787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Psychosocial Support Services – MAI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$124,957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97283906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 – Home Delivered Meals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$363,222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42317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701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 </a:t>
            </a:r>
            <a:r>
              <a:rPr lang="en-US" dirty="0"/>
              <a:t>Year </a:t>
            </a:r>
            <a:r>
              <a:rPr lang="en-US" dirty="0" smtClean="0"/>
              <a:t>Trends-Cost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090415"/>
              </p:ext>
            </p:extLst>
          </p:nvPr>
        </p:nvGraphicFramePr>
        <p:xfrm>
          <a:off x="1484313" y="1833563"/>
          <a:ext cx="9945269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80138">
                  <a:extLst>
                    <a:ext uri="{9D8B030D-6E8A-4147-A177-3AD203B41FA5}">
                      <a16:colId xmlns:a16="http://schemas.microsoft.com/office/drawing/2014/main" val="1832032618"/>
                    </a:ext>
                  </a:extLst>
                </a:gridCol>
                <a:gridCol w="3765131">
                  <a:extLst>
                    <a:ext uri="{9D8B030D-6E8A-4147-A177-3AD203B41FA5}">
                      <a16:colId xmlns:a16="http://schemas.microsoft.com/office/drawing/2014/main" val="17562104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Core</a:t>
                      </a:r>
                      <a:r>
                        <a:rPr lang="en-US" sz="2400" baseline="0" dirty="0" smtClean="0"/>
                        <a:t> Medical 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r>
                        <a:rPr lang="en-US" sz="2400" baseline="0" dirty="0" smtClean="0"/>
                        <a:t> Year Trend-Cost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369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AIDS Pharmaceutical</a:t>
                      </a:r>
                      <a:r>
                        <a:rPr lang="en-US" sz="2400" b="1" baseline="0" dirty="0" smtClean="0"/>
                        <a:t> Assistance (LPAP)</a:t>
                      </a:r>
                      <a:endParaRPr lang="en-US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082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Early Intervention Services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854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Health Insurance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115%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35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Laboratory Diagnostic Testing 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124%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881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03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 </a:t>
            </a:r>
            <a:r>
              <a:rPr lang="en-US" dirty="0"/>
              <a:t>Year </a:t>
            </a:r>
            <a:r>
              <a:rPr lang="en-US" dirty="0" smtClean="0"/>
              <a:t>Trends-Cost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8751870"/>
              </p:ext>
            </p:extLst>
          </p:nvPr>
        </p:nvGraphicFramePr>
        <p:xfrm>
          <a:off x="1484313" y="1833563"/>
          <a:ext cx="1001871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0887">
                  <a:extLst>
                    <a:ext uri="{9D8B030D-6E8A-4147-A177-3AD203B41FA5}">
                      <a16:colId xmlns:a16="http://schemas.microsoft.com/office/drawing/2014/main" val="4199261463"/>
                    </a:ext>
                  </a:extLst>
                </a:gridCol>
                <a:gridCol w="4187825">
                  <a:extLst>
                    <a:ext uri="{9D8B030D-6E8A-4147-A177-3AD203B41FA5}">
                      <a16:colId xmlns:a16="http://schemas.microsoft.com/office/drawing/2014/main" val="29211953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Core</a:t>
                      </a:r>
                      <a:r>
                        <a:rPr lang="en-US" sz="2400" baseline="0" dirty="0" smtClean="0"/>
                        <a:t> Medical 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r>
                        <a:rPr lang="en-US" sz="2400" baseline="0" dirty="0" smtClean="0"/>
                        <a:t> Year Trend-Cost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367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Mental Health Services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413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Oral Health Care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077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Outpatient/Ambulatory</a:t>
                      </a:r>
                      <a:r>
                        <a:rPr lang="en-US" sz="2400" b="1" baseline="0" dirty="0" smtClean="0"/>
                        <a:t> Health Services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79%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2842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Specialty Outpatient Medical Care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65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543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 </a:t>
            </a:r>
            <a:r>
              <a:rPr lang="en-US" dirty="0"/>
              <a:t>Year </a:t>
            </a:r>
            <a:r>
              <a:rPr lang="en-US" dirty="0" smtClean="0"/>
              <a:t>Trends-Cost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7202976"/>
              </p:ext>
            </p:extLst>
          </p:nvPr>
        </p:nvGraphicFramePr>
        <p:xfrm>
          <a:off x="1484313" y="1833563"/>
          <a:ext cx="1001871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34404">
                  <a:extLst>
                    <a:ext uri="{9D8B030D-6E8A-4147-A177-3AD203B41FA5}">
                      <a16:colId xmlns:a16="http://schemas.microsoft.com/office/drawing/2014/main" val="899223934"/>
                    </a:ext>
                  </a:extLst>
                </a:gridCol>
                <a:gridCol w="4084308">
                  <a:extLst>
                    <a:ext uri="{9D8B030D-6E8A-4147-A177-3AD203B41FA5}">
                      <a16:colId xmlns:a16="http://schemas.microsoft.com/office/drawing/2014/main" val="4211605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Support </a:t>
                      </a:r>
                      <a:r>
                        <a:rPr lang="en-US" sz="2400" baseline="0" dirty="0" smtClean="0"/>
                        <a:t>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 smtClean="0"/>
                        <a:t>3 Year Trend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682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Emergency Financial 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145%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301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Emergency Financial Assistance-Prior</a:t>
                      </a:r>
                      <a:r>
                        <a:rPr lang="en-US" sz="2400" b="1" baseline="0" dirty="0" smtClean="0"/>
                        <a:t> Auth.</a:t>
                      </a:r>
                      <a:endParaRPr lang="en-US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244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Food Bank/Home Delivered Meals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145%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18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062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GY 24 Grant Award Overview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5448899"/>
              </p:ext>
            </p:extLst>
          </p:nvPr>
        </p:nvGraphicFramePr>
        <p:xfrm>
          <a:off x="1484313" y="1833564"/>
          <a:ext cx="10018712" cy="2219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4678">
                  <a:extLst>
                    <a:ext uri="{9D8B030D-6E8A-4147-A177-3AD203B41FA5}">
                      <a16:colId xmlns:a16="http://schemas.microsoft.com/office/drawing/2014/main" val="2939062439"/>
                    </a:ext>
                  </a:extLst>
                </a:gridCol>
                <a:gridCol w="2504678">
                  <a:extLst>
                    <a:ext uri="{9D8B030D-6E8A-4147-A177-3AD203B41FA5}">
                      <a16:colId xmlns:a16="http://schemas.microsoft.com/office/drawing/2014/main" val="3004401803"/>
                    </a:ext>
                  </a:extLst>
                </a:gridCol>
                <a:gridCol w="2504678">
                  <a:extLst>
                    <a:ext uri="{9D8B030D-6E8A-4147-A177-3AD203B41FA5}">
                      <a16:colId xmlns:a16="http://schemas.microsoft.com/office/drawing/2014/main" val="3164513652"/>
                    </a:ext>
                  </a:extLst>
                </a:gridCol>
                <a:gridCol w="2504678">
                  <a:extLst>
                    <a:ext uri="{9D8B030D-6E8A-4147-A177-3AD203B41FA5}">
                      <a16:colId xmlns:a16="http://schemas.microsoft.com/office/drawing/2014/main" val="3698133074"/>
                    </a:ext>
                  </a:extLst>
                </a:gridCol>
              </a:tblGrid>
              <a:tr h="3902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Award 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Carryover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7813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Part A Formula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4,465,300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4,465,300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6431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MAI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620,497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39,921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660,418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2685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Part A Supplemental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2,604,474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2,604,474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21133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7,690,271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39,921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7,730,192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292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818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 </a:t>
            </a:r>
            <a:r>
              <a:rPr lang="en-US" dirty="0"/>
              <a:t>Year </a:t>
            </a:r>
            <a:r>
              <a:rPr lang="en-US" dirty="0" smtClean="0"/>
              <a:t>Trends-Cost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332285"/>
              </p:ext>
            </p:extLst>
          </p:nvPr>
        </p:nvGraphicFramePr>
        <p:xfrm>
          <a:off x="1484313" y="1754156"/>
          <a:ext cx="1001871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0960">
                  <a:extLst>
                    <a:ext uri="{9D8B030D-6E8A-4147-A177-3AD203B41FA5}">
                      <a16:colId xmlns:a16="http://schemas.microsoft.com/office/drawing/2014/main" val="1154862146"/>
                    </a:ext>
                  </a:extLst>
                </a:gridCol>
                <a:gridCol w="4067752">
                  <a:extLst>
                    <a:ext uri="{9D8B030D-6E8A-4147-A177-3AD203B41FA5}">
                      <a16:colId xmlns:a16="http://schemas.microsoft.com/office/drawing/2014/main" val="703155985"/>
                    </a:ext>
                  </a:extLst>
                </a:gridCol>
              </a:tblGrid>
              <a:tr h="44786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Support </a:t>
                      </a:r>
                      <a:r>
                        <a:rPr lang="en-US" sz="2400" baseline="0" dirty="0" smtClean="0"/>
                        <a:t>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r>
                        <a:rPr lang="en-US" sz="2400" baseline="0" dirty="0" smtClean="0"/>
                        <a:t> Year Trend-Cost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6166468"/>
                  </a:ext>
                </a:extLst>
              </a:tr>
              <a:tr h="447869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Legal Services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7972229"/>
                  </a:ext>
                </a:extLst>
              </a:tr>
              <a:tr h="447869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Medical Transportation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102%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845887"/>
                  </a:ext>
                </a:extLst>
              </a:tr>
              <a:tr h="447869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Non-Medical Case Management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416737"/>
                  </a:ext>
                </a:extLst>
              </a:tr>
              <a:tr h="44786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Medical Case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101%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206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0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229032"/>
            <a:ext cx="10018713" cy="517176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EFA </a:t>
            </a:r>
            <a:r>
              <a:rPr lang="en-US" sz="4300" b="1" dirty="0" smtClean="0">
                <a:solidFill>
                  <a:srgbClr val="00B050"/>
                </a:solidFill>
              </a:rPr>
              <a:t>up</a:t>
            </a:r>
            <a:r>
              <a:rPr lang="en-US" dirty="0" smtClean="0"/>
              <a:t> 45% over 3 years. </a:t>
            </a:r>
            <a:endParaRPr lang="en-US" dirty="0"/>
          </a:p>
          <a:p>
            <a:r>
              <a:rPr lang="en-US" dirty="0" smtClean="0"/>
              <a:t>Labs </a:t>
            </a:r>
            <a:r>
              <a:rPr lang="en-US" sz="4300" b="1" dirty="0" smtClean="0">
                <a:solidFill>
                  <a:srgbClr val="00B050"/>
                </a:solidFill>
              </a:rPr>
              <a:t>up</a:t>
            </a:r>
            <a:r>
              <a:rPr lang="en-US" dirty="0" smtClean="0"/>
              <a:t> 24% over 3 years.</a:t>
            </a:r>
            <a:endParaRPr lang="en-US" dirty="0"/>
          </a:p>
          <a:p>
            <a:r>
              <a:rPr lang="en-US" dirty="0" smtClean="0"/>
              <a:t>Non Medical Case </a:t>
            </a:r>
            <a:r>
              <a:rPr lang="en-US" dirty="0"/>
              <a:t>M</a:t>
            </a:r>
            <a:r>
              <a:rPr lang="en-US" dirty="0" smtClean="0"/>
              <a:t>anagement </a:t>
            </a:r>
            <a:r>
              <a:rPr lang="en-US" sz="4300" b="1" dirty="0" smtClean="0">
                <a:solidFill>
                  <a:srgbClr val="00B050"/>
                </a:solidFill>
              </a:rPr>
              <a:t>up</a:t>
            </a:r>
            <a:r>
              <a:rPr lang="en-US" dirty="0" smtClean="0"/>
              <a:t> 15% over 3 years.</a:t>
            </a:r>
          </a:p>
          <a:p>
            <a:r>
              <a:rPr lang="en-US" dirty="0"/>
              <a:t>Health Insurance is our largest total expense. </a:t>
            </a:r>
          </a:p>
          <a:p>
            <a:pPr lvl="1"/>
            <a:r>
              <a:rPr lang="en-US" dirty="0"/>
              <a:t> HI </a:t>
            </a:r>
            <a:r>
              <a:rPr lang="en-US" sz="4300" b="1" dirty="0">
                <a:solidFill>
                  <a:srgbClr val="00B050"/>
                </a:solidFill>
              </a:rPr>
              <a:t>up</a:t>
            </a:r>
            <a:r>
              <a:rPr lang="en-US" dirty="0"/>
              <a:t> 15% over 3 years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Oral Health </a:t>
            </a:r>
            <a:r>
              <a:rPr lang="en-US" sz="4300" b="1" dirty="0" smtClean="0">
                <a:solidFill>
                  <a:srgbClr val="FF0000"/>
                </a:solidFill>
              </a:rPr>
              <a:t>down</a:t>
            </a:r>
            <a:r>
              <a:rPr lang="en-US" dirty="0" smtClean="0"/>
              <a:t> 87% over 3 years.</a:t>
            </a:r>
          </a:p>
          <a:p>
            <a:r>
              <a:rPr lang="en-US" dirty="0" smtClean="0"/>
              <a:t>Mental Health </a:t>
            </a:r>
            <a:r>
              <a:rPr lang="en-US" sz="4300" b="1" dirty="0" smtClean="0">
                <a:solidFill>
                  <a:srgbClr val="FF0000"/>
                </a:solidFill>
              </a:rPr>
              <a:t>down</a:t>
            </a:r>
            <a:r>
              <a:rPr lang="en-US" dirty="0" smtClean="0"/>
              <a:t> 47% over 3 years</a:t>
            </a:r>
          </a:p>
          <a:p>
            <a:r>
              <a:rPr lang="en-US" dirty="0" smtClean="0"/>
              <a:t>EIS </a:t>
            </a:r>
            <a:r>
              <a:rPr lang="en-US" sz="4300" b="1" dirty="0" smtClean="0">
                <a:solidFill>
                  <a:srgbClr val="FF0000"/>
                </a:solidFill>
              </a:rPr>
              <a:t>down</a:t>
            </a:r>
            <a:r>
              <a:rPr lang="en-US" dirty="0" smtClean="0"/>
              <a:t> 13% over 3 years</a:t>
            </a:r>
            <a:r>
              <a:rPr lang="en-US" smtClean="0"/>
              <a:t>.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8756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229032"/>
            <a:ext cx="10018713" cy="5171767"/>
          </a:xfrm>
        </p:spPr>
        <p:txBody>
          <a:bodyPr>
            <a:normAutofit/>
          </a:bodyPr>
          <a:lstStyle/>
          <a:p>
            <a:r>
              <a:rPr lang="en-US" dirty="0" smtClean="0"/>
              <a:t>Part A expense per Unduplicate</a:t>
            </a:r>
            <a:r>
              <a:rPr lang="en-US" dirty="0" smtClean="0"/>
              <a:t>d Client- $2,366 each (Total Expense / 2,897).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MAI expense per Unduplicated Client - $748 </a:t>
            </a:r>
            <a:r>
              <a:rPr lang="en-US" dirty="0"/>
              <a:t>each </a:t>
            </a:r>
            <a:r>
              <a:rPr lang="en-US" dirty="0" smtClean="0"/>
              <a:t>(Total Expense </a:t>
            </a:r>
            <a:r>
              <a:rPr lang="en-US" dirty="0"/>
              <a:t>/ </a:t>
            </a:r>
            <a:r>
              <a:rPr lang="en-US" smtClean="0"/>
              <a:t>791).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584314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339115"/>
            <a:ext cx="9718605" cy="1446822"/>
          </a:xfrm>
        </p:spPr>
        <p:txBody>
          <a:bodyPr/>
          <a:lstStyle/>
          <a:p>
            <a:pPr algn="l"/>
            <a:r>
              <a:rPr lang="en-US" sz="4800" dirty="0">
                <a:solidFill>
                  <a:srgbClr val="C00000"/>
                </a:solidFill>
              </a:rPr>
              <a:t>Questions?  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89017" y="1785937"/>
            <a:ext cx="3109187" cy="310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29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GY24</a:t>
            </a:r>
            <a:br>
              <a:rPr lang="en-US" dirty="0" smtClean="0"/>
            </a:br>
            <a:r>
              <a:rPr lang="en-US" dirty="0" smtClean="0"/>
              <a:t> Award &amp; Expenditure 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6870888"/>
              </p:ext>
            </p:extLst>
          </p:nvPr>
        </p:nvGraphicFramePr>
        <p:xfrm>
          <a:off x="1484313" y="1833563"/>
          <a:ext cx="1001871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4678">
                  <a:extLst>
                    <a:ext uri="{9D8B030D-6E8A-4147-A177-3AD203B41FA5}">
                      <a16:colId xmlns:a16="http://schemas.microsoft.com/office/drawing/2014/main" val="3302914765"/>
                    </a:ext>
                  </a:extLst>
                </a:gridCol>
                <a:gridCol w="2504678">
                  <a:extLst>
                    <a:ext uri="{9D8B030D-6E8A-4147-A177-3AD203B41FA5}">
                      <a16:colId xmlns:a16="http://schemas.microsoft.com/office/drawing/2014/main" val="2348207810"/>
                    </a:ext>
                  </a:extLst>
                </a:gridCol>
                <a:gridCol w="2504678">
                  <a:extLst>
                    <a:ext uri="{9D8B030D-6E8A-4147-A177-3AD203B41FA5}">
                      <a16:colId xmlns:a16="http://schemas.microsoft.com/office/drawing/2014/main" val="2573365448"/>
                    </a:ext>
                  </a:extLst>
                </a:gridCol>
                <a:gridCol w="2504678">
                  <a:extLst>
                    <a:ext uri="{9D8B030D-6E8A-4147-A177-3AD203B41FA5}">
                      <a16:colId xmlns:a16="http://schemas.microsoft.com/office/drawing/2014/main" val="29292704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Award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Award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Expenditure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98181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Part 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$7,069,774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$6,854,856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$214,918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80926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$660,418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$592,333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$68,085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4161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$7,730,192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$7,447,189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$283,003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07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65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GY24 </a:t>
            </a:r>
            <a:r>
              <a:rPr lang="en-US" dirty="0"/>
              <a:t>Core Medical Services Expenditures by </a:t>
            </a:r>
            <a:r>
              <a:rPr lang="en-US" dirty="0" smtClean="0"/>
              <a:t>Service Category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9446451"/>
              </p:ext>
            </p:extLst>
          </p:nvPr>
        </p:nvGraphicFramePr>
        <p:xfrm>
          <a:off x="1484313" y="1833563"/>
          <a:ext cx="10018713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9214">
                  <a:extLst>
                    <a:ext uri="{9D8B030D-6E8A-4147-A177-3AD203B41FA5}">
                      <a16:colId xmlns:a16="http://schemas.microsoft.com/office/drawing/2014/main" val="2423979394"/>
                    </a:ext>
                  </a:extLst>
                </a:gridCol>
                <a:gridCol w="2216728">
                  <a:extLst>
                    <a:ext uri="{9D8B030D-6E8A-4147-A177-3AD203B41FA5}">
                      <a16:colId xmlns:a16="http://schemas.microsoft.com/office/drawing/2014/main" val="3275893239"/>
                    </a:ext>
                  </a:extLst>
                </a:gridCol>
                <a:gridCol w="2192771">
                  <a:extLst>
                    <a:ext uri="{9D8B030D-6E8A-4147-A177-3AD203B41FA5}">
                      <a16:colId xmlns:a16="http://schemas.microsoft.com/office/drawing/2014/main" val="16693133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Core Medical 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26897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AIDS Pharmaceutical Assistance</a:t>
                      </a:r>
                      <a:r>
                        <a:rPr lang="en-US" b="1" baseline="0" dirty="0" smtClean="0"/>
                        <a:t> (LPAP)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0.003*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37081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Early Intervention Services-Part 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$504,187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6.77%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91373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Early Intervention Services-MAI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$213,019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2.86%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42765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Health Insurance Premium &amp; Cost Sharing Assistance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$2,546,256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32.54%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11053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Laboratory Diagnostic Testing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$155,307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2.09%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7715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13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GY24 Core Medical Services Expenditures by Service Category…cont.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5073453"/>
              </p:ext>
            </p:extLst>
          </p:nvPr>
        </p:nvGraphicFramePr>
        <p:xfrm>
          <a:off x="1484313" y="1833563"/>
          <a:ext cx="10018713" cy="3188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6632">
                  <a:extLst>
                    <a:ext uri="{9D8B030D-6E8A-4147-A177-3AD203B41FA5}">
                      <a16:colId xmlns:a16="http://schemas.microsoft.com/office/drawing/2014/main" val="680398887"/>
                    </a:ext>
                  </a:extLst>
                </a:gridCol>
                <a:gridCol w="2456873">
                  <a:extLst>
                    <a:ext uri="{9D8B030D-6E8A-4147-A177-3AD203B41FA5}">
                      <a16:colId xmlns:a16="http://schemas.microsoft.com/office/drawing/2014/main" val="2783356741"/>
                    </a:ext>
                  </a:extLst>
                </a:gridCol>
                <a:gridCol w="2405208">
                  <a:extLst>
                    <a:ext uri="{9D8B030D-6E8A-4147-A177-3AD203B41FA5}">
                      <a16:colId xmlns:a16="http://schemas.microsoft.com/office/drawing/2014/main" val="1755886708"/>
                    </a:ext>
                  </a:extLst>
                </a:gridCol>
              </a:tblGrid>
              <a:tr h="4450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Core Medical 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849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Case Management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$1,018,309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13.67%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7264735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Case Management - MAI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$206,785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2.78%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1474917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Mental Health Services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$67,719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3289676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Oral Health Care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$41,300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0604547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Outpatient/Ambulatory Medical Care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$154,945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2.08%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052288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Specialty Outpatient Medical Care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$133,363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1.79%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84226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450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GY24 Support Services Expenditures by Service </a:t>
            </a:r>
            <a:r>
              <a:rPr lang="en-US" dirty="0"/>
              <a:t>C</a:t>
            </a:r>
            <a:r>
              <a:rPr lang="en-US" dirty="0" smtClean="0"/>
              <a:t>ategory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204963"/>
              </p:ext>
            </p:extLst>
          </p:nvPr>
        </p:nvGraphicFramePr>
        <p:xfrm>
          <a:off x="1484313" y="1833563"/>
          <a:ext cx="10018713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7760">
                  <a:extLst>
                    <a:ext uri="{9D8B030D-6E8A-4147-A177-3AD203B41FA5}">
                      <a16:colId xmlns:a16="http://schemas.microsoft.com/office/drawing/2014/main" val="1778101943"/>
                    </a:ext>
                  </a:extLst>
                </a:gridCol>
                <a:gridCol w="1911927">
                  <a:extLst>
                    <a:ext uri="{9D8B030D-6E8A-4147-A177-3AD203B41FA5}">
                      <a16:colId xmlns:a16="http://schemas.microsoft.com/office/drawing/2014/main" val="2160094322"/>
                    </a:ext>
                  </a:extLst>
                </a:gridCol>
                <a:gridCol w="2359026">
                  <a:extLst>
                    <a:ext uri="{9D8B030D-6E8A-4147-A177-3AD203B41FA5}">
                      <a16:colId xmlns:a16="http://schemas.microsoft.com/office/drawing/2014/main" val="1073742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Support 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52178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Emergency Financial Assistance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$31,859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9919931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Bank/Home Delivered Meals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$363,222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4.88%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321824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Bank/Nutritional Supplements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$918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3052236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Legal Services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$239,620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3.22%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17809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422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GY24 </a:t>
            </a:r>
            <a:r>
              <a:rPr lang="en-US" dirty="0"/>
              <a:t>Support Services Expenditures by </a:t>
            </a:r>
            <a:r>
              <a:rPr lang="en-US" dirty="0" smtClean="0"/>
              <a:t>Service </a:t>
            </a:r>
            <a:r>
              <a:rPr lang="en-US" dirty="0"/>
              <a:t>C</a:t>
            </a:r>
            <a:r>
              <a:rPr lang="en-US" dirty="0" smtClean="0"/>
              <a:t>ategory…cont.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5103708"/>
              </p:ext>
            </p:extLst>
          </p:nvPr>
        </p:nvGraphicFramePr>
        <p:xfrm>
          <a:off x="1484313" y="1833563"/>
          <a:ext cx="10018713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0742">
                  <a:extLst>
                    <a:ext uri="{9D8B030D-6E8A-4147-A177-3AD203B41FA5}">
                      <a16:colId xmlns:a16="http://schemas.microsoft.com/office/drawing/2014/main" val="3120285168"/>
                    </a:ext>
                  </a:extLst>
                </a:gridCol>
                <a:gridCol w="2299854">
                  <a:extLst>
                    <a:ext uri="{9D8B030D-6E8A-4147-A177-3AD203B41FA5}">
                      <a16:colId xmlns:a16="http://schemas.microsoft.com/office/drawing/2014/main" val="4277796683"/>
                    </a:ext>
                  </a:extLst>
                </a:gridCol>
                <a:gridCol w="2128117">
                  <a:extLst>
                    <a:ext uri="{9D8B030D-6E8A-4147-A177-3AD203B41FA5}">
                      <a16:colId xmlns:a16="http://schemas.microsoft.com/office/drawing/2014/main" val="4476623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Support Service Category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1554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Transportation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$81,526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1.09%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27865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Non-Medical Case Management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$527,727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7.09%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161288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Non-Medical Case Management-MAI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$60,512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3641718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Psychosocial Support Services-MAI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$64,445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91358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391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Category Ordered by Expenditure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481861"/>
              </p:ext>
            </p:extLst>
          </p:nvPr>
        </p:nvGraphicFramePr>
        <p:xfrm>
          <a:off x="2757949" y="1489586"/>
          <a:ext cx="6341806" cy="44097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33683">
                  <a:extLst>
                    <a:ext uri="{9D8B030D-6E8A-4147-A177-3AD203B41FA5}">
                      <a16:colId xmlns:a16="http://schemas.microsoft.com/office/drawing/2014/main" val="917522977"/>
                    </a:ext>
                  </a:extLst>
                </a:gridCol>
                <a:gridCol w="2308123">
                  <a:extLst>
                    <a:ext uri="{9D8B030D-6E8A-4147-A177-3AD203B41FA5}">
                      <a16:colId xmlns:a16="http://schemas.microsoft.com/office/drawing/2014/main" val="1593420239"/>
                    </a:ext>
                  </a:extLst>
                </a:gridCol>
              </a:tblGrid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effectLst/>
                        </a:rPr>
                        <a:t>Health Insurance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32.54%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17375491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effectLst/>
                        </a:rPr>
                        <a:t>Medical Case </a:t>
                      </a:r>
                      <a:r>
                        <a:rPr lang="en-US" sz="1700" u="none" strike="noStrike" dirty="0" smtClean="0">
                          <a:effectLst/>
                        </a:rPr>
                        <a:t>Management – Part 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13.67%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73161830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Non-Medical Case Management – Part 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7.07%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23951023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 smtClean="0">
                          <a:effectLst/>
                        </a:rPr>
                        <a:t>Early Intervention Services – Part 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6.77%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1045442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effectLst/>
                        </a:rPr>
                        <a:t>Food Bank/Home Delivered Meals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4.88%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82212163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Legal</a:t>
                      </a:r>
                      <a:r>
                        <a:rPr lang="en-US" sz="17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Services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3.22%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60880943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 smtClean="0">
                          <a:effectLst/>
                        </a:rPr>
                        <a:t>Early Intervention Services</a:t>
                      </a:r>
                      <a:r>
                        <a:rPr lang="en-US" sz="1700" u="none" strike="noStrike" baseline="0" dirty="0" smtClean="0">
                          <a:effectLst/>
                        </a:rPr>
                        <a:t> - MAI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2.86%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62968642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 smtClean="0">
                          <a:effectLst/>
                        </a:rPr>
                        <a:t>Medical Case Management</a:t>
                      </a:r>
                      <a:r>
                        <a:rPr lang="en-US" sz="1700" u="none" strike="noStrike" baseline="0" dirty="0" smtClean="0">
                          <a:effectLst/>
                        </a:rPr>
                        <a:t> - MAI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2.78%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54805530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Laboratory / Diagnostic Testing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2.09%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75113678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Outpatient / Ambulatory Medical Care</a:t>
                      </a:r>
                      <a:endParaRPr lang="en-US" sz="17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i="1" u="none" strike="noStrike" dirty="0" smtClean="0">
                          <a:effectLst/>
                        </a:rPr>
                        <a:t>2.08%</a:t>
                      </a:r>
                      <a:endParaRPr lang="en-US" sz="17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3386067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All other service categories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22.04%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83522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509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Category cost per </a:t>
            </a:r>
            <a:r>
              <a:rPr lang="en-US" dirty="0" smtClean="0"/>
              <a:t>unit- Part 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8361164"/>
              </p:ext>
            </p:extLst>
          </p:nvPr>
        </p:nvGraphicFramePr>
        <p:xfrm>
          <a:off x="1761865" y="1455573"/>
          <a:ext cx="9741157" cy="3241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2902">
                  <a:extLst>
                    <a:ext uri="{9D8B030D-6E8A-4147-A177-3AD203B41FA5}">
                      <a16:colId xmlns:a16="http://schemas.microsoft.com/office/drawing/2014/main" val="1639532539"/>
                    </a:ext>
                  </a:extLst>
                </a:gridCol>
                <a:gridCol w="1418974">
                  <a:extLst>
                    <a:ext uri="{9D8B030D-6E8A-4147-A177-3AD203B41FA5}">
                      <a16:colId xmlns:a16="http://schemas.microsoft.com/office/drawing/2014/main" val="520018634"/>
                    </a:ext>
                  </a:extLst>
                </a:gridCol>
                <a:gridCol w="897717">
                  <a:extLst>
                    <a:ext uri="{9D8B030D-6E8A-4147-A177-3AD203B41FA5}">
                      <a16:colId xmlns:a16="http://schemas.microsoft.com/office/drawing/2014/main" val="1947649970"/>
                    </a:ext>
                  </a:extLst>
                </a:gridCol>
                <a:gridCol w="1293165">
                  <a:extLst>
                    <a:ext uri="{9D8B030D-6E8A-4147-A177-3AD203B41FA5}">
                      <a16:colId xmlns:a16="http://schemas.microsoft.com/office/drawing/2014/main" val="2250867109"/>
                    </a:ext>
                  </a:extLst>
                </a:gridCol>
                <a:gridCol w="874774">
                  <a:extLst>
                    <a:ext uri="{9D8B030D-6E8A-4147-A177-3AD203B41FA5}">
                      <a16:colId xmlns:a16="http://schemas.microsoft.com/office/drawing/2014/main" val="727192828"/>
                    </a:ext>
                  </a:extLst>
                </a:gridCol>
                <a:gridCol w="1143625">
                  <a:extLst>
                    <a:ext uri="{9D8B030D-6E8A-4147-A177-3AD203B41FA5}">
                      <a16:colId xmlns:a16="http://schemas.microsoft.com/office/drawing/2014/main" val="2545322259"/>
                    </a:ext>
                  </a:extLst>
                </a:gridCol>
              </a:tblGrid>
              <a:tr h="6344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Core</a:t>
                      </a:r>
                      <a:r>
                        <a:rPr lang="en-US" sz="1600" baseline="0" dirty="0" smtClean="0"/>
                        <a:t> Medical Service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Amount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Persons Served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Cost/Person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Units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Cost/Unit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671172"/>
                  </a:ext>
                </a:extLst>
              </a:tr>
              <a:tr h="3459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AIDS Pharmaceutical Assistance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21734494"/>
                  </a:ext>
                </a:extLst>
              </a:tr>
              <a:tr h="4341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Intervention Services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$504,187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21438482"/>
                  </a:ext>
                </a:extLst>
              </a:tr>
              <a:tr h="5075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Intervention Services-MAI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$213,019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3,276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3458641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Insurance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$2,546,256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$5,774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2,450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2300367"/>
                  </a:ext>
                </a:extLst>
              </a:tr>
              <a:tr h="4795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Laboratory Diagnostic Testing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$155,307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9,381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29945560"/>
                  </a:ext>
                </a:extLst>
              </a:tr>
              <a:tr h="3825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Case Management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$1,018,308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33,227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41507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27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BC HIV">
      <a:dk1>
        <a:sysClr val="windowText" lastClr="000000"/>
      </a:dk1>
      <a:lt1>
        <a:sysClr val="window" lastClr="FFFFFF"/>
      </a:lt1>
      <a:dk2>
        <a:srgbClr val="696464"/>
      </a:dk2>
      <a:lt2>
        <a:srgbClr val="FFFFFF"/>
      </a:lt2>
      <a:accent1>
        <a:srgbClr val="C80000"/>
      </a:accent1>
      <a:accent2>
        <a:srgbClr val="C80000"/>
      </a:accent2>
      <a:accent3>
        <a:srgbClr val="4E4A4A"/>
      </a:accent3>
      <a:accent4>
        <a:srgbClr val="7F7F7F"/>
      </a:accent4>
      <a:accent5>
        <a:srgbClr val="A5A1A1"/>
      </a:accent5>
      <a:accent6>
        <a:srgbClr val="E1DFDF"/>
      </a:accent6>
      <a:hlink>
        <a:srgbClr val="0070C0"/>
      </a:hlink>
      <a:folHlink>
        <a:srgbClr val="0070C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6E096F77E7F741AC04C5F29E17756A" ma:contentTypeVersion="7" ma:contentTypeDescription="Create a new document." ma:contentTypeScope="" ma:versionID="372bd0510a2d8aafdf1a5fcff48ba76e">
  <xsd:schema xmlns:xsd="http://www.w3.org/2001/XMLSchema" xmlns:xs="http://www.w3.org/2001/XMLSchema" xmlns:p="http://schemas.microsoft.com/office/2006/metadata/properties" xmlns:ns2="2c0a287c-2cfe-48a6-8384-085034255611" xmlns:ns3="3a458720-5d06-4124-9ae2-9cfb35b6a5aa" targetNamespace="http://schemas.microsoft.com/office/2006/metadata/properties" ma:root="true" ma:fieldsID="06bb5e067306785f626b9caf82089b47" ns2:_="" ns3:_="">
    <xsd:import namespace="2c0a287c-2cfe-48a6-8384-085034255611"/>
    <xsd:import namespace="3a458720-5d06-4124-9ae2-9cfb35b6a5aa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Year" minOccurs="0"/>
                <xsd:element ref="ns3:SharedWithUsers" minOccurs="0"/>
                <xsd:element ref="ns2:Meeting_x0020_Date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0a287c-2cfe-48a6-8384-085034255611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default="Other" ma:description="The PDF Category." ma:format="Dropdown" ma:internalName="Category">
      <xsd:simpleType>
        <xsd:restriction base="dms:Choice">
          <xsd:enumeration value="Newsletter"/>
          <xsd:enumeration value="Calendar"/>
          <xsd:enumeration value="Meeting Minutes"/>
          <xsd:enumeration value="Comprehensive Needs Assessment"/>
          <xsd:enumeration value="Comprehensive Plans"/>
          <xsd:enumeration value="Research Projects"/>
          <xsd:enumeration value="Quality Management"/>
          <xsd:enumeration value="The Redbook"/>
          <xsd:enumeration value="Member Services"/>
          <xsd:enumeration value="Provider Manual"/>
          <xsd:enumeration value="Local Pharmacy RFP"/>
          <xsd:enumeration value="Other"/>
        </xsd:restriction>
      </xsd:simpleType>
    </xsd:element>
    <xsd:element name="Year" ma:index="9" nillable="true" ma:displayName="Year" ma:description="The year of the newsletter or other document. (Not required.)" ma:internalName="Year">
      <xsd:simpleType>
        <xsd:restriction base="dms:Text">
          <xsd:maxLength value="255"/>
        </xsd:restriction>
      </xsd:simpleType>
    </xsd:element>
    <xsd:element name="Meeting_x0020_Date" ma:index="11" nillable="true" ma:displayName="Meeting Date" ma:description="Meeting Date" ma:format="DateOnly" ma:internalName="Meeting_x0020_Date">
      <xsd:simpleType>
        <xsd:restriction base="dms:DateTime"/>
      </xsd:simpleType>
    </xsd:element>
    <xsd:element name="Order0" ma:index="12" nillable="true" ma:displayName="Order" ma:description="Order" ma:internalName="Order0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8720-5d06-4124-9ae2-9cfb35b6a5a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2c0a287c-2cfe-48a6-8384-085034255611" xsi:nil="true"/>
    <Order0 xmlns="2c0a287c-2cfe-48a6-8384-085034255611" xsi:nil="true"/>
    <Category xmlns="2c0a287c-2cfe-48a6-8384-085034255611">Other</Category>
    <Meeting_x0020_Date xmlns="2c0a287c-2cfe-48a6-8384-085034255611" xsi:nil="true"/>
    <SharedWithUsers xmlns="3a458720-5d06-4124-9ae2-9cfb35b6a5aa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021DA2C-DF12-4431-A607-1D408935853F}"/>
</file>

<file path=customXml/itemProps2.xml><?xml version="1.0" encoding="utf-8"?>
<ds:datastoreItem xmlns:ds="http://schemas.openxmlformats.org/officeDocument/2006/customXml" ds:itemID="{10AE008C-0CA4-4C18-8A7E-4825BCEF9944}"/>
</file>

<file path=customXml/itemProps3.xml><?xml version="1.0" encoding="utf-8"?>
<ds:datastoreItem xmlns:ds="http://schemas.openxmlformats.org/officeDocument/2006/customXml" ds:itemID="{432591E9-5E48-46DA-A988-A27E5E6FD1BC}"/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27698</TotalTime>
  <Words>1219</Words>
  <Application>Microsoft Office PowerPoint</Application>
  <PresentationFormat>Widescreen</PresentationFormat>
  <Paragraphs>495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Corbel</vt:lpstr>
      <vt:lpstr>Parallax</vt:lpstr>
      <vt:lpstr>PBC RWHAP Service Utilization &amp; Cost Analysis</vt:lpstr>
      <vt:lpstr>GY 24 Grant Award Overview</vt:lpstr>
      <vt:lpstr>GY24  Award &amp; Expenditure Summary</vt:lpstr>
      <vt:lpstr>GY24 Core Medical Services Expenditures by Service Category</vt:lpstr>
      <vt:lpstr>GY24 Core Medical Services Expenditures by Service Category…cont.</vt:lpstr>
      <vt:lpstr>GY24 Support Services Expenditures by Service Category</vt:lpstr>
      <vt:lpstr>GY24 Support Services Expenditures by Service Category…cont.</vt:lpstr>
      <vt:lpstr>Service Category Ordered by Expenditure</vt:lpstr>
      <vt:lpstr>Service Category cost per unit- Part A</vt:lpstr>
      <vt:lpstr>Service Category cost per unit- Part A cont.</vt:lpstr>
      <vt:lpstr>Service Category cost per unit- Part A cont.</vt:lpstr>
      <vt:lpstr>Service Category cost per unit- Part A cont.</vt:lpstr>
      <vt:lpstr>Service Category cost per unit - MAI</vt:lpstr>
      <vt:lpstr>Service Category Ordered by Persons Served</vt:lpstr>
      <vt:lpstr>Service Category Ordered by Cost/Person – Top 10</vt:lpstr>
      <vt:lpstr>Service Category Ordered by Cost/Unit –  Top Ten</vt:lpstr>
      <vt:lpstr>3 Year Trends-Cost</vt:lpstr>
      <vt:lpstr>3 Year Trends-Cost</vt:lpstr>
      <vt:lpstr>3 Year Trends-Cost</vt:lpstr>
      <vt:lpstr>3 Year Trends-Cost</vt:lpstr>
      <vt:lpstr>Summary</vt:lpstr>
      <vt:lpstr>Summary</vt:lpstr>
      <vt:lpstr>Questions?     </vt:lpstr>
    </vt:vector>
  </TitlesOfParts>
  <Company>Palm Beach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Casey Messer</dc:creator>
  <cp:lastModifiedBy>Jeffrey Lesanti</cp:lastModifiedBy>
  <cp:revision>378</cp:revision>
  <dcterms:created xsi:type="dcterms:W3CDTF">2021-06-07T18:52:09Z</dcterms:created>
  <dcterms:modified xsi:type="dcterms:W3CDTF">2025-07-14T17:13:56Z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0x010100D56E096F77E7F741AC04C5F29E17756A</vt:lpwstr>
  </property>
  <property fmtid="{D5CDD505-2E9C-101B-9397-08002B2CF9AE}" pid="3" name="Order">
    <vt:r8>89100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