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1.xml" ContentType="application/vnd.openxmlformats-officedocument.presentationml.slide+xml"/>
  <Override PartName="/ppt/slides/slide6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7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7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1.xml" ContentType="application/vnd.openxmlformats-officedocument.theme+xml"/>
  <Override PartName="/ppt/commentAuthors.xml" ContentType="application/vnd.openxmlformats-officedocument.presentationml.commentAuthors+xml"/>
  <Override PartName="/ppt/comments/comment1.xml" ContentType="application/vnd.openxmlformats-officedocument.presentationml.comments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9" r:id="rId3"/>
    <p:sldId id="258" r:id="rId4"/>
    <p:sldId id="268" r:id="rId5"/>
    <p:sldId id="263" r:id="rId6"/>
    <p:sldId id="266" r:id="rId7"/>
    <p:sldId id="267" r:id="rId8"/>
    <p:sldId id="265" r:id="rId9"/>
    <p:sldId id="262" r:id="rId10"/>
    <p:sldId id="270" r:id="rId11"/>
  </p:sldIdLst>
  <p:sldSz cx="12192000" cy="6858000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ichael Wright" initials="MW" lastIdx="1" clrIdx="0">
    <p:extLst>
      <p:ext uri="{19B8F6BF-5375-455C-9EA6-DF929625EA0E}">
        <p15:presenceInfo xmlns:p15="http://schemas.microsoft.com/office/powerpoint/2012/main" userId="S-1-5-21-1567781294-1889992519-3027443384-29148215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0000"/>
    <a:srgbClr val="40404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6" autoAdjust="0"/>
    <p:restoredTop sz="94660"/>
  </p:normalViewPr>
  <p:slideViewPr>
    <p:cSldViewPr snapToGrid="0">
      <p:cViewPr varScale="1">
        <p:scale>
          <a:sx n="118" d="100"/>
          <a:sy n="118" d="100"/>
        </p:scale>
        <p:origin x="309" y="55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18" Type="http://schemas.openxmlformats.org/officeDocument/2006/relationships/customXml" Target="../customXml/item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ommentAuthors" Target="commentAuthors.xml"/><Relationship Id="rId17" Type="http://schemas.openxmlformats.org/officeDocument/2006/relationships/customXml" Target="../customXml/item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customXml" Target="../customXml/item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2-07-12T08:11:31.916" idx="1">
    <p:pos x="10" y="10"/>
    <p:text>Let them know that this will be explained later in the presentation</p:text>
    <p:extLst>
      <p:ext uri="{C676402C-5697-4E1C-873F-D02D1690AC5C}">
        <p15:threadingInfo xmlns:p15="http://schemas.microsoft.com/office/powerpoint/2012/main" timeZoneBias="240"/>
      </p:ext>
    </p:extLst>
  </p:cm>
</p:cmLst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1" y="-4762"/>
            <a:ext cx="2852200" cy="5604142"/>
            <a:chOff x="2928938" y="-4763"/>
            <a:chExt cx="5014912" cy="6862763"/>
          </a:xfrm>
        </p:grpSpPr>
        <p:sp>
          <p:nvSpPr>
            <p:cNvPr id="22" name="Freeform 6"/>
            <p:cNvSpPr/>
            <p:nvPr/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23" name="Freeform 7"/>
            <p:cNvSpPr/>
            <p:nvPr/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24" name="Freeform 9"/>
            <p:cNvSpPr/>
            <p:nvPr/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5" name="Freeform 10"/>
            <p:cNvSpPr/>
            <p:nvPr/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6" name="Freeform 11"/>
            <p:cNvSpPr/>
            <p:nvPr/>
          </p:nvSpPr>
          <p:spPr bwMode="auto">
            <a:xfrm>
              <a:off x="3367089" y="2692399"/>
              <a:ext cx="4576761" cy="4165601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7" name="Freeform 12"/>
            <p:cNvSpPr/>
            <p:nvPr/>
          </p:nvSpPr>
          <p:spPr bwMode="auto">
            <a:xfrm>
              <a:off x="2928938" y="2582862"/>
              <a:ext cx="3584574" cy="4275138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28401" y="1380068"/>
            <a:ext cx="8574622" cy="2616199"/>
          </a:xfrm>
        </p:spPr>
        <p:txBody>
          <a:bodyPr anchor="b">
            <a:normAutofit/>
          </a:bodyPr>
          <a:lstStyle>
            <a:lvl1pPr algn="r">
              <a:defRPr sz="6000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15377" y="3996267"/>
            <a:ext cx="6987645" cy="1388534"/>
          </a:xfrm>
        </p:spPr>
        <p:txBody>
          <a:bodyPr anchor="t">
            <a:normAutofit/>
          </a:bodyPr>
          <a:lstStyle>
            <a:lvl1pPr marL="0" indent="0" algn="r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D42E3-9788-4DC7-AEDD-7C6AFF73A70A}" type="datetimeFigureOut">
              <a:rPr lang="en-US" smtClean="0"/>
              <a:t>7/14/2025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2412" y="5883275"/>
            <a:ext cx="432404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037B57-9EAB-4D5D-BF14-E21E2AA4351C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6154" y="5599380"/>
            <a:ext cx="4439133" cy="13590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46624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4732865"/>
            <a:ext cx="1001871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386012" y="932112"/>
            <a:ext cx="8225944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1" y="5299603"/>
            <a:ext cx="1001871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D42E3-9788-4DC7-AEDD-7C6AFF73A70A}" type="datetimeFigureOut">
              <a:rPr lang="en-US" smtClean="0"/>
              <a:t>7/14/2025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037B57-9EAB-4D5D-BF14-E21E2AA435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40539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685800"/>
            <a:ext cx="1001871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343400"/>
            <a:ext cx="10018713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D42E3-9788-4DC7-AEDD-7C6AFF73A70A}" type="datetimeFigureOut">
              <a:rPr lang="en-US" smtClean="0"/>
              <a:t>7/14/2025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037B57-9EAB-4D5D-BF14-E21E2AA435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642376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36811" y="3428999"/>
            <a:ext cx="8532815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D42E3-9788-4DC7-AEDD-7C6AFF73A70A}" type="datetimeFigureOut">
              <a:rPr lang="en-US" smtClean="0"/>
              <a:t>7/14/2025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037B57-9EAB-4D5D-BF14-E21E2AA435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828455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3308581"/>
            <a:ext cx="1001870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7381"/>
            <a:ext cx="1001871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D42E3-9788-4DC7-AEDD-7C6AFF73A70A}" type="datetimeFigureOut">
              <a:rPr lang="en-US" smtClean="0"/>
              <a:t>7/14/2025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037B57-9EAB-4D5D-BF14-E21E2AA435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260010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3" y="3886200"/>
            <a:ext cx="1001871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5200"/>
            <a:ext cx="1001871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D42E3-9788-4DC7-AEDD-7C6AFF73A70A}" type="datetimeFigureOut">
              <a:rPr lang="en-US" smtClean="0"/>
              <a:t>7/14/2025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037B57-9EAB-4D5D-BF14-E21E2AA435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991923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685800"/>
            <a:ext cx="10018712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2" y="3505200"/>
            <a:ext cx="10018713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3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D42E3-9788-4DC7-AEDD-7C6AFF73A70A}" type="datetimeFigureOut">
              <a:rPr lang="en-US" smtClean="0"/>
              <a:t>7/14/2025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037B57-9EAB-4D5D-BF14-E21E2AA435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004194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D42E3-9788-4DC7-AEDD-7C6AFF73A70A}" type="datetimeFigureOut">
              <a:rPr lang="en-US" smtClean="0"/>
              <a:t>7/14/2025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037B57-9EAB-4D5D-BF14-E21E2AA435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668669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32655" y="685800"/>
            <a:ext cx="1770369" cy="5105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312" y="685800"/>
            <a:ext cx="8019742" cy="5105400"/>
          </a:xfrm>
        </p:spPr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D42E3-9788-4DC7-AEDD-7C6AFF73A70A}" type="datetimeFigureOut">
              <a:rPr lang="en-US" smtClean="0"/>
              <a:t>7/14/2025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037B57-9EAB-4D5D-BF14-E21E2AA435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48870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D42E3-9788-4DC7-AEDD-7C6AFF73A70A}" type="datetimeFigureOut">
              <a:rPr lang="en-US" smtClean="0"/>
              <a:t>7/14/2025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51856" y="5867131"/>
            <a:ext cx="551167" cy="365125"/>
          </a:xfrm>
        </p:spPr>
        <p:txBody>
          <a:bodyPr/>
          <a:lstStyle/>
          <a:p>
            <a:fld id="{F0037B57-9EAB-4D5D-BF14-E21E2AA435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3532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2279" y="2666999"/>
            <a:ext cx="8930747" cy="2110382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2278" y="4777381"/>
            <a:ext cx="893074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D42E3-9788-4DC7-AEDD-7C6AFF73A70A}" type="datetimeFigureOut">
              <a:rPr lang="en-US" smtClean="0"/>
              <a:t>7/14/2025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037B57-9EAB-4D5D-BF14-E21E2AA435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05080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0" y="0"/>
            <a:ext cx="10018713" cy="1752599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312" y="1844675"/>
            <a:ext cx="4895055" cy="3946526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7967" y="1844673"/>
            <a:ext cx="4895056" cy="3946527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D42E3-9788-4DC7-AEDD-7C6AFF73A70A}" type="datetimeFigureOut">
              <a:rPr lang="en-US" smtClean="0"/>
              <a:t>7/14/2025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037B57-9EAB-4D5D-BF14-E21E2AA435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85921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2179" y="1878013"/>
            <a:ext cx="4607188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4311" y="2546351"/>
            <a:ext cx="4895056" cy="3244848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80485" y="1878013"/>
            <a:ext cx="462253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7967" y="2546351"/>
            <a:ext cx="4895056" cy="3244848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D42E3-9788-4DC7-AEDD-7C6AFF73A70A}" type="datetimeFigureOut">
              <a:rPr lang="en-US" smtClean="0"/>
              <a:t>7/14/2025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037B57-9EAB-4D5D-BF14-E21E2AA435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06735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D42E3-9788-4DC7-AEDD-7C6AFF73A70A}" type="datetimeFigureOut">
              <a:rPr lang="en-US" smtClean="0"/>
              <a:t>7/14/2025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037B57-9EAB-4D5D-BF14-E21E2AA435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04129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D42E3-9788-4DC7-AEDD-7C6AFF73A70A}" type="datetimeFigureOut">
              <a:rPr lang="en-US" smtClean="0"/>
              <a:t>7/14/2025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037B57-9EAB-4D5D-BF14-E21E2AA435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22082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1600200"/>
            <a:ext cx="3549121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62033" y="685799"/>
            <a:ext cx="6240990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2" y="2971800"/>
            <a:ext cx="3549121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D42E3-9788-4DC7-AEDD-7C6AFF73A70A}" type="datetimeFigureOut">
              <a:rPr lang="en-US" smtClean="0"/>
              <a:t>7/14/2025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037B57-9EAB-4D5D-BF14-E21E2AA435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78562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2724" y="1752599"/>
            <a:ext cx="5426158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94682" y="914400"/>
            <a:ext cx="3280974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2724" y="3124199"/>
            <a:ext cx="5426158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D42E3-9788-4DC7-AEDD-7C6AFF73A70A}" type="datetimeFigureOut">
              <a:rPr lang="en-US" smtClean="0"/>
              <a:t>7/14/2025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037B57-9EAB-4D5D-BF14-E21E2AA435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77679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" y="-1"/>
            <a:ext cx="1589517" cy="6169026"/>
            <a:chOff x="1320800" y="0"/>
            <a:chExt cx="2430372" cy="6867712"/>
          </a:xfrm>
        </p:grpSpPr>
        <p:sp>
          <p:nvSpPr>
            <p:cNvPr id="8" name="Freeform 6"/>
            <p:cNvSpPr/>
            <p:nvPr/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9" name="Freeform 7"/>
            <p:cNvSpPr/>
            <p:nvPr/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0" name="Freeform 8"/>
            <p:cNvSpPr/>
            <p:nvPr/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</a:ln>
          </p:spPr>
        </p:sp>
        <p:sp>
          <p:nvSpPr>
            <p:cNvPr id="11" name="Freeform 9"/>
            <p:cNvSpPr/>
            <p:nvPr/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</a:ln>
          </p:spPr>
        </p:sp>
        <p:sp>
          <p:nvSpPr>
            <p:cNvPr id="12" name="Freeform 10"/>
            <p:cNvSpPr/>
            <p:nvPr/>
          </p:nvSpPr>
          <p:spPr bwMode="auto">
            <a:xfrm>
              <a:off x="1627189" y="5286562"/>
              <a:ext cx="2123983" cy="1571438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</p:sp>
        <p:sp>
          <p:nvSpPr>
            <p:cNvPr id="13" name="Freeform 11"/>
            <p:cNvSpPr/>
            <p:nvPr/>
          </p:nvSpPr>
          <p:spPr bwMode="auto">
            <a:xfrm>
              <a:off x="1320800" y="5238272"/>
              <a:ext cx="1769790" cy="162944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rgbClr val="404040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84309" y="33338"/>
            <a:ext cx="10018713" cy="1752599"/>
          </a:xfrm>
          <a:prstGeom prst="rect">
            <a:avLst/>
          </a:prstGeom>
          <a:ln>
            <a:noFill/>
          </a:ln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0" y="1833563"/>
            <a:ext cx="10018713" cy="3957638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732656" y="5883275"/>
            <a:ext cx="1143000" cy="365125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4ECD42E3-9788-4DC7-AEDD-7C6AFF73A70A}" type="datetimeFigureOut">
              <a:rPr lang="en-US" smtClean="0"/>
              <a:t>7/14/2025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2279" y="5883275"/>
            <a:ext cx="7084177" cy="365125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5883275"/>
            <a:ext cx="551167" cy="365125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F0037B57-9EAB-4D5D-BF14-E21E2AA4351C}" type="slidenum">
              <a:rPr lang="en-US" smtClean="0"/>
              <a:t>‹#›</a:t>
            </a:fld>
            <a:endParaRPr lang="en-US"/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9570" y="6154744"/>
            <a:ext cx="2452584" cy="7508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70890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omments" Target="../comments/comment1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319251" y="1380068"/>
            <a:ext cx="9183772" cy="2616199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 smtClean="0"/>
              <a:t>Summary of the Ryan White HIV/AIDS Program (RWHAP) Grant Year 2024 </a:t>
            </a:r>
            <a:r>
              <a:rPr lang="en-US" dirty="0" smtClean="0"/>
              <a:t>Sub-recipient </a:t>
            </a:r>
            <a:r>
              <a:rPr lang="en-US" dirty="0" smtClean="0"/>
              <a:t>Monitoring Findings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01935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Key Takeaways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1627849" y="2166143"/>
            <a:ext cx="8160583" cy="838313"/>
          </a:xfrm>
        </p:spPr>
        <p:txBody>
          <a:bodyPr>
            <a:normAutofit fontScale="85000" lnSpcReduction="10000"/>
          </a:bodyPr>
          <a:lstStyle/>
          <a:p>
            <a:r>
              <a:rPr lang="en-US" dirty="0" smtClean="0"/>
              <a:t>Sub-recipients</a:t>
            </a:r>
            <a:r>
              <a:rPr lang="en-US" dirty="0"/>
              <a:t>, </a:t>
            </a:r>
            <a:r>
              <a:rPr lang="en-US" dirty="0" smtClean="0"/>
              <a:t> </a:t>
            </a:r>
            <a:r>
              <a:rPr lang="en-US" dirty="0"/>
              <a:t>shall be monitored annually by the Recipient to ensure compliance with all applicable HRSA standards.</a:t>
            </a:r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851222257"/>
              </p:ext>
            </p:extLst>
          </p:nvPr>
        </p:nvGraphicFramePr>
        <p:xfrm>
          <a:off x="2447108" y="2712583"/>
          <a:ext cx="7341325" cy="3061199"/>
        </p:xfrm>
        <a:graphic>
          <a:graphicData uri="http://schemas.openxmlformats.org/drawingml/2006/table">
            <a:tbl>
              <a:tblPr/>
              <a:tblGrid>
                <a:gridCol w="7341325">
                  <a:extLst>
                    <a:ext uri="{9D8B030D-6E8A-4147-A177-3AD203B41FA5}">
                      <a16:colId xmlns:a16="http://schemas.microsoft.com/office/drawing/2014/main" val="3193744395"/>
                    </a:ext>
                  </a:extLst>
                </a:gridCol>
              </a:tblGrid>
              <a:tr h="3061199">
                <a:tc>
                  <a:txBody>
                    <a:bodyPr/>
                    <a:lstStyle/>
                    <a:p>
                      <a:pPr marL="0" marR="0" lvl="0" indent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None/>
                      </a:pPr>
                      <a:endParaRPr lang="en-US" sz="1600" dirty="0" smtClean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None/>
                      </a:pPr>
                      <a:endParaRPr lang="en-US" sz="1600" dirty="0" smtClean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marR="0" lvl="0" indent="-34290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16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Obtain </a:t>
                      </a: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 better understanding of the </a:t>
                      </a:r>
                      <a:r>
                        <a:rPr lang="en-US" sz="16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Subrecipient</a:t>
                      </a: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Program in Palm Beach County;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marR="0" lvl="0" indent="-34290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Ensure compliance with legislative mandates and program requirements;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marR="0" lvl="0" indent="-34290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Review fiscal and administrative systems and process, quality management (QM), and internal controls;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marR="0" lvl="0" indent="-34290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Asses the system of HIV care;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marR="0" lvl="0" indent="-34290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Assess community and consumer involvement; and 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marR="0" lvl="0" indent="-34290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Identify technical assistance (TA) needs.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endParaRPr lang="en-US" sz="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837" marR="55837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3275664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714500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Purpose of the Summary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Health Resources &amp; Services Administration </a:t>
            </a:r>
            <a:r>
              <a:rPr lang="en-US" dirty="0" smtClean="0"/>
              <a:t>(HRSA) recommend that Ryan White HIV/AIDS Program </a:t>
            </a:r>
            <a:r>
              <a:rPr lang="en-US" u="sng" dirty="0" smtClean="0"/>
              <a:t>(RWHAP)</a:t>
            </a:r>
            <a:r>
              <a:rPr lang="en-US" dirty="0" smtClean="0"/>
              <a:t> provide a summary of the annual monitoring findings to the HIV CARE Council.</a:t>
            </a:r>
          </a:p>
          <a:p>
            <a:r>
              <a:rPr lang="en-US" dirty="0" smtClean="0"/>
              <a:t>RWHAP  will provide a summary of findings highlighting systemic issues, or patterns across more than one agency.</a:t>
            </a:r>
          </a:p>
          <a:p>
            <a:r>
              <a:rPr lang="en-US" dirty="0" smtClean="0"/>
              <a:t>The summary will note how the Recipient </a:t>
            </a:r>
            <a:r>
              <a:rPr lang="en-US" u="sng" dirty="0" smtClean="0"/>
              <a:t>(RWHAP)</a:t>
            </a:r>
            <a:r>
              <a:rPr lang="en-US" dirty="0" smtClean="0"/>
              <a:t> is addressing the systemic findings.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64166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RWHAP Monitoring Process Overview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sz="2000" dirty="0"/>
              <a:t>A</a:t>
            </a:r>
            <a:r>
              <a:rPr lang="en-US" sz="2000" dirty="0" smtClean="0"/>
              <a:t>ll </a:t>
            </a:r>
            <a:r>
              <a:rPr lang="en-US" sz="2000" dirty="0"/>
              <a:t>Ryan White HIV/AIDS Program (RWHAP) Sub-recipients are monitored, minimally on an annual basis, in accordance according to the with Health Resources &amp; Services Administration (HRSA) </a:t>
            </a:r>
            <a:r>
              <a:rPr lang="en-US" sz="2000" dirty="0" smtClean="0"/>
              <a:t>Standards and contract agreement.</a:t>
            </a:r>
          </a:p>
          <a:p>
            <a:r>
              <a:rPr lang="en-US" sz="2000" dirty="0" smtClean="0"/>
              <a:t>The  annual site visit </a:t>
            </a:r>
            <a:r>
              <a:rPr lang="en-US" sz="2000" dirty="0"/>
              <a:t>must test compliance with HRSA Monitoring Standards, programmatic and fiscal standards. </a:t>
            </a:r>
          </a:p>
          <a:p>
            <a:r>
              <a:rPr lang="en-US" sz="2000" dirty="0" smtClean="0"/>
              <a:t> The comprehensive monitoring  tool is used for each agency.</a:t>
            </a:r>
          </a:p>
          <a:p>
            <a:r>
              <a:rPr lang="en-US" sz="2000" dirty="0" smtClean="0"/>
              <a:t>There are four parts to the tool: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 smtClean="0"/>
              <a:t>Program Operations Review 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 smtClean="0"/>
              <a:t>Fiscal Review 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 smtClean="0"/>
              <a:t>Service Delivery Standards Review 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 smtClean="0"/>
              <a:t>Continuous Quality Management</a:t>
            </a:r>
          </a:p>
          <a:p>
            <a:r>
              <a:rPr lang="en-US" sz="2000" dirty="0" smtClean="0"/>
              <a:t>The </a:t>
            </a:r>
            <a:r>
              <a:rPr lang="en-US" sz="2000" dirty="0"/>
              <a:t>Contracts, Compliance and Program Performance </a:t>
            </a:r>
            <a:r>
              <a:rPr lang="en-US" sz="2000" dirty="0" smtClean="0"/>
              <a:t>(CCPP) Section is in charge of scheduling the agency visit and issuing the final report to the agency.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4826398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RWHAP Monitoring </a:t>
            </a:r>
            <a:r>
              <a:rPr lang="en-US" dirty="0" smtClean="0"/>
              <a:t>Process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1484312" y="1477818"/>
            <a:ext cx="4895055" cy="4858327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endParaRPr lang="en-US" dirty="0" smtClean="0"/>
          </a:p>
          <a:p>
            <a:pPr marL="0" indent="0" algn="just">
              <a:buNone/>
            </a:pPr>
            <a:r>
              <a:rPr lang="en-US" sz="1300" dirty="0" smtClean="0"/>
              <a:t>•</a:t>
            </a:r>
            <a:r>
              <a:rPr lang="en-US" dirty="0"/>
              <a:t>	</a:t>
            </a:r>
            <a:r>
              <a:rPr lang="en-US" sz="1600" dirty="0">
                <a:latin typeface="+mj-lt"/>
              </a:rPr>
              <a:t>The Grant Compliance Specialist (GCS) develops a </a:t>
            </a:r>
            <a:r>
              <a:rPr lang="en-US" sz="1600" dirty="0" smtClean="0">
                <a:latin typeface="+mj-lt"/>
              </a:rPr>
              <a:t>draft monitoring </a:t>
            </a:r>
            <a:r>
              <a:rPr lang="en-US" sz="1600" dirty="0">
                <a:latin typeface="+mj-lt"/>
              </a:rPr>
              <a:t>schedule at the beginning of the grant year</a:t>
            </a:r>
          </a:p>
          <a:p>
            <a:pPr marL="0" indent="0" algn="just">
              <a:buNone/>
            </a:pPr>
            <a:r>
              <a:rPr lang="en-US" sz="1600" dirty="0"/>
              <a:t>•	</a:t>
            </a:r>
            <a:r>
              <a:rPr lang="en-US" sz="1600" dirty="0" smtClean="0">
                <a:latin typeface="+mj-lt"/>
              </a:rPr>
              <a:t>After </a:t>
            </a:r>
            <a:r>
              <a:rPr lang="en-US" sz="1600" dirty="0">
                <a:latin typeface="+mj-lt"/>
              </a:rPr>
              <a:t>the GCS sets the Monitoring dates in consultation with the Sub-Recipients, the GCS sends a confirmation e-mail to the sub-recipient designee. The e-mail will confirm the date(s), time(s), location(s), and staff to be made available during the visit. </a:t>
            </a:r>
          </a:p>
          <a:p>
            <a:pPr marL="0" indent="0" algn="just">
              <a:buNone/>
            </a:pPr>
            <a:r>
              <a:rPr lang="en-US" sz="1600" dirty="0">
                <a:latin typeface="+mj-lt"/>
              </a:rPr>
              <a:t>•	The GCS </a:t>
            </a:r>
            <a:r>
              <a:rPr lang="en-US" sz="1600" dirty="0" smtClean="0">
                <a:latin typeface="+mj-lt"/>
              </a:rPr>
              <a:t>sends </a:t>
            </a:r>
            <a:r>
              <a:rPr lang="en-US" sz="1600" dirty="0">
                <a:latin typeface="+mj-lt"/>
              </a:rPr>
              <a:t>the sub-recipient designee a packet that includes a confirmation letter, monitoring tools, Document Request Form, and Monitoring Planning </a:t>
            </a:r>
            <a:r>
              <a:rPr lang="en-US" sz="1600" dirty="0" smtClean="0">
                <a:latin typeface="+mj-lt"/>
              </a:rPr>
              <a:t>Agenda.</a:t>
            </a:r>
            <a:endParaRPr lang="en-US" sz="1600" dirty="0">
              <a:latin typeface="+mj-lt"/>
            </a:endParaRPr>
          </a:p>
          <a:p>
            <a:pPr marL="0" indent="0" algn="just">
              <a:buNone/>
            </a:pPr>
            <a:r>
              <a:rPr lang="en-US" sz="1600" dirty="0">
                <a:latin typeface="+mj-lt"/>
              </a:rPr>
              <a:t>•	The week prior to the site visit the GCS  will forward the sub-recipient designee </a:t>
            </a:r>
            <a:r>
              <a:rPr lang="en-US" sz="1600" dirty="0" smtClean="0">
                <a:latin typeface="+mj-lt"/>
              </a:rPr>
              <a:t>a Client ID </a:t>
            </a:r>
            <a:r>
              <a:rPr lang="en-US" sz="1600" dirty="0">
                <a:latin typeface="+mj-lt"/>
              </a:rPr>
              <a:t>list indicating </a:t>
            </a:r>
            <a:r>
              <a:rPr lang="en-US" sz="1600" dirty="0" smtClean="0">
                <a:latin typeface="+mj-lt"/>
              </a:rPr>
              <a:t>the </a:t>
            </a:r>
            <a:r>
              <a:rPr lang="en-US" sz="1600" dirty="0">
                <a:latin typeface="+mj-lt"/>
              </a:rPr>
              <a:t>client charts to be reviewed during the site visit. </a:t>
            </a:r>
            <a:endParaRPr lang="en-US" sz="1600" dirty="0" smtClean="0">
              <a:latin typeface="+mj-lt"/>
            </a:endParaRPr>
          </a:p>
          <a:p>
            <a:pPr marL="0" indent="0">
              <a:buNone/>
            </a:pPr>
            <a:endParaRPr lang="en-US" dirty="0">
              <a:latin typeface="+mj-lt"/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pPr marL="0" lvl="0" indent="0">
              <a:buNone/>
            </a:pPr>
            <a:r>
              <a:rPr lang="en-US" dirty="0">
                <a:solidFill>
                  <a:srgbClr val="0070C0"/>
                </a:solidFill>
              </a:rPr>
              <a:t>Entrance Conference Meeting </a:t>
            </a:r>
          </a:p>
          <a:p>
            <a:r>
              <a:rPr lang="en-US" dirty="0" smtClean="0"/>
              <a:t>Visits </a:t>
            </a:r>
            <a:r>
              <a:rPr lang="en-US" dirty="0"/>
              <a:t>will start with an Entrance Conference (opportunity for program review team to explain visit and the opportunity for the sub-recipient to present its program). The Entrance Conference is designed to facilitate introductions of all individuals involved, describe the review process, and address any questions and/or concerns presented prior to the beginning of the review.</a:t>
            </a:r>
          </a:p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8754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RWHAP Sub-recipient Contracts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fontScale="85000" lnSpcReduction="20000"/>
          </a:bodyPr>
          <a:lstStyle/>
          <a:p>
            <a:endParaRPr lang="en-US" sz="2000" dirty="0" smtClean="0"/>
          </a:p>
          <a:p>
            <a:endParaRPr lang="en-US" sz="2000" dirty="0"/>
          </a:p>
          <a:p>
            <a:r>
              <a:rPr lang="en-US" sz="2400" dirty="0" smtClean="0"/>
              <a:t>In GY 2024 - 8 Sub-recipients contracted with Palm Beach County Ryan White HIV/AIDS Program to provide Core Medical and Support Services -21 Service Categories</a:t>
            </a:r>
          </a:p>
          <a:p>
            <a:r>
              <a:rPr lang="en-US" sz="2400" dirty="0" smtClean="0"/>
              <a:t>A total of 278 client files were reviewed across all service categories.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7967" y="1844673"/>
            <a:ext cx="4895056" cy="4772258"/>
          </a:xfrm>
        </p:spPr>
        <p:txBody>
          <a:bodyPr>
            <a:normAutofit fontScale="85000" lnSpcReduction="20000"/>
          </a:bodyPr>
          <a:lstStyle/>
          <a:p>
            <a:pPr marL="0" marR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>
                <a:solidFill>
                  <a:srgbClr val="00B0F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Core Services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AIDS Pharmaceutical Assistance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Early Intervention Services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Early Intervention Services-MAI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Health Insurance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Laboratory Diagnostic Testing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Medical Case Management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Medical Case Management - MAI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Mental Health Services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Oral Health Care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Outpatient/Ambulatory Medical Care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Specialty Outpatient Medical Care</a:t>
            </a:r>
          </a:p>
          <a:p>
            <a:pPr marL="0" indent="0">
              <a:buNone/>
            </a:pPr>
            <a:r>
              <a:rPr lang="en-US" dirty="0">
                <a:solidFill>
                  <a:srgbClr val="00B0F0"/>
                </a:solidFill>
              </a:rPr>
              <a:t>Support Services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EFA-Prior Authorizations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Emergency Financial Assistance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Emergency Housing Services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Food Bank/Home Delivered Meals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Food Bank/Nutritional Supplements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Legal Services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Medical Transportation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Non-Medical Case Management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Non-Medical Case Management-MAI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Psychosocial Support Services-MAI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7080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RWHAP Monitoring Findings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Program Operations Review Findings</a:t>
            </a:r>
          </a:p>
          <a:p>
            <a:pPr lvl="1"/>
            <a:r>
              <a:rPr lang="en-US" dirty="0"/>
              <a:t>1</a:t>
            </a:r>
            <a:r>
              <a:rPr lang="en-US" dirty="0" smtClean="0"/>
              <a:t> of 8 </a:t>
            </a:r>
            <a:r>
              <a:rPr lang="en-US" u="sng" dirty="0" smtClean="0"/>
              <a:t>(13%)</a:t>
            </a:r>
            <a:r>
              <a:rPr lang="en-US" dirty="0" smtClean="0"/>
              <a:t> </a:t>
            </a:r>
            <a:r>
              <a:rPr lang="en-US" dirty="0" err="1" smtClean="0"/>
              <a:t>Subrecpients</a:t>
            </a:r>
            <a:r>
              <a:rPr lang="en-US" dirty="0" smtClean="0"/>
              <a:t> had findings in Eligibility documentation. </a:t>
            </a:r>
          </a:p>
          <a:p>
            <a:r>
              <a:rPr lang="en-US" dirty="0" smtClean="0"/>
              <a:t>Fiscal Review Findings </a:t>
            </a:r>
          </a:p>
          <a:p>
            <a:pPr lvl="1"/>
            <a:r>
              <a:rPr lang="en-US" dirty="0"/>
              <a:t>3</a:t>
            </a:r>
            <a:r>
              <a:rPr lang="en-US" dirty="0" smtClean="0"/>
              <a:t> of 8 </a:t>
            </a:r>
            <a:r>
              <a:rPr lang="en-US" u="sng" dirty="0" smtClean="0"/>
              <a:t>(38%)</a:t>
            </a:r>
            <a:r>
              <a:rPr lang="en-US" dirty="0" smtClean="0"/>
              <a:t> </a:t>
            </a:r>
            <a:r>
              <a:rPr lang="en-US" dirty="0" err="1" smtClean="0"/>
              <a:t>Subrecipients</a:t>
            </a:r>
            <a:r>
              <a:rPr lang="en-US" dirty="0" smtClean="0"/>
              <a:t> had findings due to Program Income, timely submission of </a:t>
            </a:r>
            <a:r>
              <a:rPr lang="en-US" dirty="0" err="1" smtClean="0"/>
              <a:t>reimbursements,reimbursement</a:t>
            </a:r>
            <a:r>
              <a:rPr lang="en-US" dirty="0" smtClean="0"/>
              <a:t> documentation and incorrect </a:t>
            </a:r>
            <a:r>
              <a:rPr lang="en-US" dirty="0"/>
              <a:t>or incomplete submission of </a:t>
            </a:r>
            <a:r>
              <a:rPr lang="en-US" dirty="0" smtClean="0"/>
              <a:t>documents.</a:t>
            </a:r>
          </a:p>
          <a:p>
            <a:r>
              <a:rPr lang="en-US" dirty="0" smtClean="0"/>
              <a:t>Service Delivery Standards Review</a:t>
            </a:r>
          </a:p>
          <a:p>
            <a:pPr lvl="1"/>
            <a:r>
              <a:rPr lang="en-US" dirty="0"/>
              <a:t>6</a:t>
            </a:r>
            <a:r>
              <a:rPr lang="en-US" dirty="0" smtClean="0"/>
              <a:t> of 8  </a:t>
            </a:r>
            <a:r>
              <a:rPr lang="en-US" u="sng" dirty="0" smtClean="0"/>
              <a:t>(75%)</a:t>
            </a:r>
            <a:r>
              <a:rPr lang="en-US" dirty="0" smtClean="0"/>
              <a:t> </a:t>
            </a:r>
            <a:r>
              <a:rPr lang="en-US" dirty="0" err="1" smtClean="0"/>
              <a:t>Subrecipients</a:t>
            </a:r>
            <a:r>
              <a:rPr lang="en-US" dirty="0" smtClean="0"/>
              <a:t> had  findings in Service Delivery Standards</a:t>
            </a:r>
          </a:p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i="1" dirty="0"/>
              <a:t>Service Standards</a:t>
            </a:r>
            <a:r>
              <a:rPr lang="en-US" dirty="0"/>
              <a:t> outline the elements and expectations a Ryan White HIV/AIDS Program (RWHAP) </a:t>
            </a:r>
            <a:r>
              <a:rPr lang="en-US" dirty="0" smtClean="0"/>
              <a:t>service </a:t>
            </a:r>
            <a:r>
              <a:rPr lang="en-US" dirty="0"/>
              <a:t>provider </a:t>
            </a:r>
            <a:r>
              <a:rPr lang="en-US" dirty="0" smtClean="0"/>
              <a:t>must follow when </a:t>
            </a:r>
            <a:r>
              <a:rPr lang="en-US" dirty="0"/>
              <a:t>implementing a specific service category. The purpose of service standards are to ensure that all RWHAP service providers offer the same fundamental components of the given service category across a service area. </a:t>
            </a:r>
          </a:p>
        </p:txBody>
      </p:sp>
    </p:spTree>
    <p:extLst>
      <p:ext uri="{BB962C8B-B14F-4D97-AF65-F5344CB8AC3E}">
        <p14:creationId xmlns:p14="http://schemas.microsoft.com/office/powerpoint/2010/main" val="6601483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0" y="1"/>
            <a:ext cx="10018713" cy="722376"/>
          </a:xfrm>
        </p:spPr>
        <p:txBody>
          <a:bodyPr>
            <a:normAutofit/>
          </a:bodyPr>
          <a:lstStyle/>
          <a:p>
            <a:r>
              <a:rPr lang="en-US" dirty="0" smtClean="0"/>
              <a:t> RWHAP Monitoring Findings-Detail (cont’d)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8" y="1163781"/>
            <a:ext cx="5583839" cy="462742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sz="1900" b="1" dirty="0" smtClean="0"/>
              <a:t>Service </a:t>
            </a:r>
            <a:r>
              <a:rPr lang="en-US" sz="1900" b="1" dirty="0"/>
              <a:t>Delivery </a:t>
            </a:r>
            <a:r>
              <a:rPr lang="en-US" sz="1900" b="1" dirty="0" smtClean="0"/>
              <a:t>Standards: </a:t>
            </a:r>
            <a:r>
              <a:rPr lang="en-US" dirty="0" smtClean="0"/>
              <a:t>FINDINGS </a:t>
            </a:r>
            <a:r>
              <a:rPr lang="en-US" dirty="0"/>
              <a:t>BELOW BY SERVICE CATEGORY</a:t>
            </a:r>
          </a:p>
          <a:p>
            <a:r>
              <a:rPr lang="en-US" b="1" dirty="0"/>
              <a:t>MCM vs. NMCM</a:t>
            </a:r>
            <a:r>
              <a:rPr lang="en-US" dirty="0"/>
              <a:t>: Ensuring NMCM is documented for activities related to clients needing assistance with accessing services. MCM should be documented for activities related to clients needing assistance with adherence to care issues.</a:t>
            </a:r>
          </a:p>
          <a:p>
            <a:r>
              <a:rPr lang="en-US" b="1" dirty="0"/>
              <a:t>Medical Case Management Services (MCM)</a:t>
            </a:r>
            <a:r>
              <a:rPr lang="en-US" dirty="0"/>
              <a:t>: Missing required </a:t>
            </a:r>
            <a:r>
              <a:rPr lang="en-US" dirty="0" smtClean="0"/>
              <a:t>annual assessments, action </a:t>
            </a:r>
            <a:r>
              <a:rPr lang="en-US" dirty="0" smtClean="0"/>
              <a:t>plan </a:t>
            </a:r>
            <a:r>
              <a:rPr lang="en-US" dirty="0" smtClean="0"/>
              <a:t>goals, progress notes</a:t>
            </a:r>
            <a:r>
              <a:rPr lang="en-US" dirty="0"/>
              <a:t>, </a:t>
            </a:r>
            <a:r>
              <a:rPr lang="en-US" dirty="0" smtClean="0"/>
              <a:t> </a:t>
            </a:r>
            <a:r>
              <a:rPr lang="en-US" dirty="0"/>
              <a:t>referral follow up.</a:t>
            </a:r>
          </a:p>
          <a:p>
            <a:r>
              <a:rPr lang="en-US" b="1" dirty="0"/>
              <a:t>Non Medical Case Management Services </a:t>
            </a:r>
            <a:r>
              <a:rPr lang="en-US" b="1" dirty="0" smtClean="0"/>
              <a:t>(</a:t>
            </a:r>
            <a:r>
              <a:rPr lang="en-US" b="1" u="sng" dirty="0" smtClean="0"/>
              <a:t>N</a:t>
            </a:r>
            <a:r>
              <a:rPr lang="en-US" b="1" dirty="0" smtClean="0"/>
              <a:t>MCM</a:t>
            </a:r>
            <a:r>
              <a:rPr lang="en-US" b="1" dirty="0"/>
              <a:t>)</a:t>
            </a:r>
            <a:r>
              <a:rPr lang="en-US" dirty="0"/>
              <a:t>: 	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 Missing </a:t>
            </a:r>
            <a:r>
              <a:rPr lang="en-US" dirty="0"/>
              <a:t>required annual assessments, action </a:t>
            </a:r>
            <a:r>
              <a:rPr lang="en-US" dirty="0" smtClean="0"/>
              <a:t>plan </a:t>
            </a:r>
            <a:r>
              <a:rPr lang="en-US" dirty="0"/>
              <a:t>goals, </a:t>
            </a:r>
            <a:r>
              <a:rPr lang="en-US" dirty="0" smtClean="0"/>
              <a:t>      progress </a:t>
            </a:r>
            <a:r>
              <a:rPr lang="en-US" dirty="0"/>
              <a:t>notes,  referral follow up</a:t>
            </a:r>
            <a:r>
              <a:rPr lang="en-US" dirty="0" smtClean="0"/>
              <a:t>. </a:t>
            </a:r>
            <a:r>
              <a:rPr lang="en-US" sz="1800" dirty="0" smtClean="0"/>
              <a:t>Lack </a:t>
            </a:r>
            <a:r>
              <a:rPr lang="en-US" sz="1800" dirty="0"/>
              <a:t>of  follow-up and additional client needs not updated. Communication was not continued between staff and client.  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7967" y="1163781"/>
            <a:ext cx="4895056" cy="4627419"/>
          </a:xfrm>
        </p:spPr>
        <p:txBody>
          <a:bodyPr>
            <a:normAutofit fontScale="92500" lnSpcReduction="10000"/>
          </a:bodyPr>
          <a:lstStyle/>
          <a:p>
            <a:r>
              <a:rPr lang="en-US" b="1" u="sng" dirty="0" smtClean="0"/>
              <a:t>Early Intervention Services (EIS)</a:t>
            </a:r>
          </a:p>
          <a:p>
            <a:pPr marL="342900" marR="0" lvl="0" indent="-34290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Calibri" panose="020F0502020204030204" pitchFamily="34" charset="0"/>
              <a:buChar char="-"/>
            </a:pPr>
            <a:r>
              <a:rPr lang="en-US" dirty="0" smtClean="0">
                <a:latin typeface="Corbel" panose="020B0503020204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Insufficient </a:t>
            </a:r>
            <a:r>
              <a:rPr lang="en-US" dirty="0">
                <a:latin typeface="Corbel" panose="020B0503020204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documentation of provision of all 4 required EIS components with Part A or other funding (testing/referral/linkage/education and training</a:t>
            </a:r>
            <a:r>
              <a:rPr lang="en-US" dirty="0" smtClean="0">
                <a:latin typeface="Corbel" panose="020B0503020204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pPr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600" b="1" u="sng" dirty="0" smtClean="0">
                <a:latin typeface="Corbel" panose="020B0503020204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Outpatient Ambulatory Health Services</a:t>
            </a:r>
            <a:r>
              <a:rPr lang="en-US" sz="1600" dirty="0" smtClean="0">
                <a:latin typeface="Corbel" panose="020B0503020204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Client medical records were not </a:t>
            </a:r>
            <a:r>
              <a:rPr lang="en-US" sz="1600" dirty="0" smtClean="0">
                <a:latin typeface="Corbel" panose="020B0503020204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updated </a:t>
            </a:r>
            <a:r>
              <a:rPr lang="en-US" sz="1600" dirty="0" smtClean="0">
                <a:latin typeface="Corbel" panose="020B0503020204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with current allergy information, and missing Immunization documentation. </a:t>
            </a:r>
            <a:endParaRPr lang="en-US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b="1" u="sng" dirty="0" smtClean="0"/>
              <a:t>Food </a:t>
            </a:r>
            <a:r>
              <a:rPr lang="en-US" b="1" u="sng" dirty="0"/>
              <a:t>Bank/Home Delivered Meals</a:t>
            </a:r>
            <a:r>
              <a:rPr lang="en-US" dirty="0"/>
              <a:t>: </a:t>
            </a:r>
            <a:r>
              <a:rPr lang="en-US" dirty="0" smtClean="0"/>
              <a:t>Current   food </a:t>
            </a:r>
            <a:r>
              <a:rPr lang="en-US" dirty="0"/>
              <a:t>s</a:t>
            </a:r>
            <a:r>
              <a:rPr lang="en-US" dirty="0" smtClean="0"/>
              <a:t>tamp data in PE.</a:t>
            </a:r>
            <a:endParaRPr lang="en-US" dirty="0"/>
          </a:p>
          <a:p>
            <a:r>
              <a:rPr lang="en-US" b="1" u="sng" dirty="0" smtClean="0"/>
              <a:t>Psychosocial </a:t>
            </a:r>
            <a:r>
              <a:rPr lang="en-US" b="1" u="sng" dirty="0"/>
              <a:t>Support Services</a:t>
            </a:r>
            <a:r>
              <a:rPr lang="en-US" u="sng" dirty="0"/>
              <a:t>: </a:t>
            </a:r>
            <a:r>
              <a:rPr lang="en-US" dirty="0"/>
              <a:t>Documentation did not support “counseling” </a:t>
            </a:r>
            <a:r>
              <a:rPr lang="en-US" dirty="0" smtClean="0"/>
              <a:t>services as </a:t>
            </a:r>
            <a:r>
              <a:rPr lang="en-US" dirty="0"/>
              <a:t>defined by this services category</a:t>
            </a:r>
            <a:r>
              <a:rPr lang="en-US" dirty="0" smtClean="0"/>
              <a:t>. </a:t>
            </a:r>
          </a:p>
          <a:p>
            <a:r>
              <a:rPr lang="en-US" b="1" u="sng" dirty="0" smtClean="0"/>
              <a:t>Legal Services:  </a:t>
            </a:r>
            <a:r>
              <a:rPr lang="en-US" dirty="0" smtClean="0"/>
              <a:t>closing of </a:t>
            </a:r>
            <a:r>
              <a:rPr lang="en-US" dirty="0" smtClean="0"/>
              <a:t>files, insufficient documentation of notification to referring agency of outcome for resolution. </a:t>
            </a:r>
            <a:endParaRPr lang="en-US" b="1" u="sng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536924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09" y="33338"/>
            <a:ext cx="10018713" cy="1629207"/>
          </a:xfrm>
        </p:spPr>
        <p:txBody>
          <a:bodyPr/>
          <a:lstStyle/>
          <a:p>
            <a:r>
              <a:rPr lang="en-US" dirty="0" smtClean="0"/>
              <a:t>Corrective Action Plan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1484310" y="1362456"/>
            <a:ext cx="10018713" cy="442874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1600" dirty="0"/>
              <a:t>The monitoring  report </a:t>
            </a:r>
            <a:r>
              <a:rPr lang="en-US" sz="1600" dirty="0" smtClean="0"/>
              <a:t>acknowledges  </a:t>
            </a:r>
            <a:r>
              <a:rPr lang="en-US" sz="1600" dirty="0" err="1"/>
              <a:t>S</a:t>
            </a:r>
            <a:r>
              <a:rPr lang="en-US" sz="1600" dirty="0" err="1" smtClean="0"/>
              <a:t>ubrecipient’s</a:t>
            </a:r>
            <a:r>
              <a:rPr lang="en-US" sz="1600" dirty="0" smtClean="0"/>
              <a:t> </a:t>
            </a:r>
            <a:r>
              <a:rPr lang="en-US" sz="1600" dirty="0"/>
              <a:t>strengths, areas of improvement including any findings and recommendations.</a:t>
            </a:r>
          </a:p>
          <a:p>
            <a:pPr marL="0" lvl="0" indent="0">
              <a:buNone/>
            </a:pPr>
            <a:endParaRPr lang="en-US" sz="1600" dirty="0" smtClean="0"/>
          </a:p>
          <a:p>
            <a:pPr lvl="0"/>
            <a:r>
              <a:rPr lang="en-US" sz="1600" dirty="0" smtClean="0"/>
              <a:t>Findings are </a:t>
            </a:r>
            <a:r>
              <a:rPr lang="en-US" sz="1600" dirty="0"/>
              <a:t>addressed through a Corrective Action Plan (CAP</a:t>
            </a:r>
            <a:r>
              <a:rPr lang="en-US" sz="1600" dirty="0" smtClean="0"/>
              <a:t>), </a:t>
            </a:r>
            <a:r>
              <a:rPr lang="en-US" sz="1600" dirty="0"/>
              <a:t>which must adhere to the following: </a:t>
            </a:r>
          </a:p>
          <a:p>
            <a:pPr lvl="1"/>
            <a:r>
              <a:rPr lang="en-US" sz="1600" dirty="0"/>
              <a:t>Sub-recipient must respond to the G</a:t>
            </a:r>
            <a:r>
              <a:rPr lang="en-US" sz="1600" dirty="0" smtClean="0"/>
              <a:t>rant Compliance Specialist  </a:t>
            </a:r>
            <a:r>
              <a:rPr lang="en-US" sz="1600" dirty="0"/>
              <a:t>within 30 calendar days of site visit report with a formal Corrective Action Plan (CAP). </a:t>
            </a:r>
          </a:p>
          <a:p>
            <a:pPr lvl="1"/>
            <a:r>
              <a:rPr lang="en-US" sz="1600" dirty="0"/>
              <a:t>The Plan must detail the timeline (e.g. 45 days from receipt of the site visit report), responsible parties and steps that the sub-recipient will take to rectify the problem and prevent it from occurring again. </a:t>
            </a:r>
          </a:p>
          <a:p>
            <a:pPr lvl="1"/>
            <a:r>
              <a:rPr lang="en-US" sz="1600" dirty="0"/>
              <a:t>Any CAP that do not meet the approval of the </a:t>
            </a:r>
            <a:r>
              <a:rPr lang="en-US" sz="1600" dirty="0" smtClean="0"/>
              <a:t>Recipient,  must be revised and resubmitted</a:t>
            </a:r>
            <a:r>
              <a:rPr lang="en-US" sz="1600" dirty="0"/>
              <a:t>. The GCS will send sub-recipient a written notification of CAP approval/denial.</a:t>
            </a:r>
          </a:p>
          <a:p>
            <a:pPr lvl="1"/>
            <a:r>
              <a:rPr lang="en-US" sz="1600" dirty="0"/>
              <a:t>Recipient </a:t>
            </a:r>
            <a:r>
              <a:rPr lang="en-US" sz="1600" dirty="0" smtClean="0"/>
              <a:t>GCS shall </a:t>
            </a:r>
            <a:r>
              <a:rPr lang="en-US" sz="1600" dirty="0"/>
              <a:t>conduct follow-up and provide Technical Assistance with Sub-Recipient (if required or requested).</a:t>
            </a:r>
          </a:p>
          <a:p>
            <a:pPr lvl="1"/>
            <a:r>
              <a:rPr lang="en-US" sz="1600" dirty="0"/>
              <a:t>Recipient </a:t>
            </a:r>
            <a:r>
              <a:rPr lang="en-US" sz="1600" dirty="0" smtClean="0"/>
              <a:t>GCS must </a:t>
            </a:r>
            <a:r>
              <a:rPr lang="en-US" sz="1600" dirty="0"/>
              <a:t>be ensure that Sub-Recipient Findings are resolved.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261865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484310" y="1"/>
            <a:ext cx="10018713" cy="877824"/>
          </a:xfrm>
        </p:spPr>
        <p:txBody>
          <a:bodyPr/>
          <a:lstStyle/>
          <a:p>
            <a:r>
              <a:rPr lang="en-US" dirty="0" smtClean="0"/>
              <a:t>Technical Assistance (T/A)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half" idx="1"/>
          </p:nvPr>
        </p:nvSpPr>
        <p:spPr>
          <a:xfrm>
            <a:off x="1484312" y="877826"/>
            <a:ext cx="4895055" cy="5679992"/>
          </a:xfrm>
        </p:spPr>
        <p:txBody>
          <a:bodyPr>
            <a:normAutofit/>
          </a:bodyPr>
          <a:lstStyle/>
          <a:p>
            <a:pPr marL="0" lvl="0" indent="0">
              <a:buClr>
                <a:srgbClr val="C80000">
                  <a:lumMod val="75000"/>
                </a:srgbClr>
              </a:buClr>
              <a:buNone/>
            </a:pPr>
            <a:r>
              <a:rPr lang="en-US" sz="1200" dirty="0" smtClean="0">
                <a:solidFill>
                  <a:srgbClr val="0070C0"/>
                </a:solidFill>
                <a:latin typeface="Arial Rounded MT Bold" panose="020F0704030504030204" pitchFamily="34" charset="0"/>
              </a:rPr>
              <a:t>T/A Provided to Sub-recipients </a:t>
            </a:r>
            <a:endParaRPr lang="en-US" sz="1200" dirty="0">
              <a:solidFill>
                <a:srgbClr val="0070C0"/>
              </a:solidFill>
              <a:latin typeface="Arial Rounded MT Bold" panose="020F0704030504030204" pitchFamily="34" charset="0"/>
            </a:endParaRPr>
          </a:p>
          <a:p>
            <a:pPr lvl="0">
              <a:buClr>
                <a:srgbClr val="C80000">
                  <a:lumMod val="75000"/>
                </a:srgbClr>
              </a:buClr>
            </a:pPr>
            <a:r>
              <a:rPr lang="en-US" sz="1200" dirty="0">
                <a:solidFill>
                  <a:prstClr val="black"/>
                </a:solidFill>
                <a:latin typeface="Arial Rounded MT Bold" panose="020F0704030504030204" pitchFamily="34" charset="0"/>
              </a:rPr>
              <a:t>Bi-Monthly </a:t>
            </a:r>
            <a:r>
              <a:rPr lang="en-US" sz="1200" dirty="0" smtClean="0">
                <a:solidFill>
                  <a:prstClr val="black"/>
                </a:solidFill>
                <a:latin typeface="Arial Rounded MT Bold" panose="020F0704030504030204" pitchFamily="34" charset="0"/>
              </a:rPr>
              <a:t>Sub-recipient </a:t>
            </a:r>
            <a:r>
              <a:rPr lang="en-US" sz="1200" dirty="0">
                <a:solidFill>
                  <a:prstClr val="black"/>
                </a:solidFill>
                <a:latin typeface="Arial Rounded MT Bold" panose="020F0704030504030204" pitchFamily="34" charset="0"/>
              </a:rPr>
              <a:t>Meetings  </a:t>
            </a:r>
          </a:p>
          <a:p>
            <a:pPr lvl="1">
              <a:buClr>
                <a:srgbClr val="C80000">
                  <a:lumMod val="75000"/>
                </a:srgbClr>
              </a:buClr>
            </a:pPr>
            <a:r>
              <a:rPr lang="en-US" sz="1200" b="1" dirty="0">
                <a:solidFill>
                  <a:prstClr val="black"/>
                </a:solidFill>
              </a:rPr>
              <a:t>PROGRAM </a:t>
            </a:r>
            <a:r>
              <a:rPr lang="en-US" sz="1200" b="1" dirty="0" smtClean="0">
                <a:solidFill>
                  <a:prstClr val="black"/>
                </a:solidFill>
              </a:rPr>
              <a:t>ADMINISTRATION</a:t>
            </a:r>
            <a:r>
              <a:rPr lang="en-US" sz="1200" b="1" dirty="0">
                <a:solidFill>
                  <a:prstClr val="black"/>
                </a:solidFill>
              </a:rPr>
              <a:t>  </a:t>
            </a:r>
            <a:endParaRPr lang="en-US" sz="1200" dirty="0">
              <a:solidFill>
                <a:prstClr val="black"/>
              </a:solidFill>
            </a:endParaRPr>
          </a:p>
          <a:p>
            <a:pPr lvl="2">
              <a:buClr>
                <a:srgbClr val="C80000">
                  <a:lumMod val="75000"/>
                </a:srgbClr>
              </a:buClr>
            </a:pPr>
            <a:r>
              <a:rPr lang="en-US" sz="1200" dirty="0" smtClean="0">
                <a:solidFill>
                  <a:prstClr val="black"/>
                </a:solidFill>
              </a:rPr>
              <a:t>Review and discuss outstanding corrective action plans updates, Key Staff Changes, Progress toward implementation goals, Client Complaints, Grievance, RSR, Etc.  </a:t>
            </a:r>
            <a:endParaRPr lang="en-US" sz="1200" dirty="0">
              <a:solidFill>
                <a:prstClr val="black"/>
              </a:solidFill>
            </a:endParaRPr>
          </a:p>
          <a:p>
            <a:pPr lvl="1">
              <a:buClr>
                <a:srgbClr val="C80000">
                  <a:lumMod val="75000"/>
                </a:srgbClr>
              </a:buClr>
            </a:pPr>
            <a:r>
              <a:rPr lang="en-US" sz="1200" dirty="0">
                <a:solidFill>
                  <a:prstClr val="black"/>
                </a:solidFill>
              </a:rPr>
              <a:t> </a:t>
            </a:r>
            <a:r>
              <a:rPr lang="en-US" sz="1200" b="1" dirty="0">
                <a:solidFill>
                  <a:prstClr val="black"/>
                </a:solidFill>
              </a:rPr>
              <a:t>FISCAL:</a:t>
            </a:r>
            <a:endParaRPr lang="en-US" sz="1200" dirty="0">
              <a:solidFill>
                <a:prstClr val="black"/>
              </a:solidFill>
            </a:endParaRPr>
          </a:p>
          <a:p>
            <a:pPr lvl="2">
              <a:buClr>
                <a:srgbClr val="C80000">
                  <a:lumMod val="75000"/>
                </a:srgbClr>
              </a:buClr>
            </a:pPr>
            <a:r>
              <a:rPr lang="en-US" sz="1200" dirty="0" smtClean="0">
                <a:solidFill>
                  <a:prstClr val="black"/>
                </a:solidFill>
              </a:rPr>
              <a:t>Review and discuss Expenditure to date; Invoicing /Reimbursement, Under/Overspending, Budget Revisions, Etc.</a:t>
            </a:r>
            <a:r>
              <a:rPr lang="en-US" sz="1200" b="1" dirty="0" smtClean="0">
                <a:solidFill>
                  <a:prstClr val="black"/>
                </a:solidFill>
              </a:rPr>
              <a:t> </a:t>
            </a:r>
            <a:r>
              <a:rPr lang="en-US" sz="1200" dirty="0">
                <a:solidFill>
                  <a:prstClr val="black"/>
                </a:solidFill>
              </a:rPr>
              <a:t>Service Category Expenditures Spreadsheet/Ledger Attached </a:t>
            </a:r>
          </a:p>
          <a:p>
            <a:pPr lvl="1">
              <a:buClr>
                <a:srgbClr val="C80000">
                  <a:lumMod val="75000"/>
                </a:srgbClr>
              </a:buClr>
            </a:pPr>
            <a:r>
              <a:rPr lang="en-US" sz="1200" b="1" dirty="0">
                <a:solidFill>
                  <a:prstClr val="black"/>
                </a:solidFill>
              </a:rPr>
              <a:t>CQM:</a:t>
            </a:r>
            <a:endParaRPr lang="en-US" sz="1200" dirty="0">
              <a:solidFill>
                <a:prstClr val="black"/>
              </a:solidFill>
            </a:endParaRPr>
          </a:p>
          <a:p>
            <a:pPr lvl="2">
              <a:buClr>
                <a:srgbClr val="C80000">
                  <a:lumMod val="75000"/>
                </a:srgbClr>
              </a:buClr>
            </a:pPr>
            <a:r>
              <a:rPr lang="en-US" sz="1200" dirty="0" smtClean="0">
                <a:solidFill>
                  <a:prstClr val="black"/>
                </a:solidFill>
              </a:rPr>
              <a:t>Review and dis</a:t>
            </a:r>
            <a:r>
              <a:rPr lang="en-US" sz="1200" u="sng" dirty="0" smtClean="0">
                <a:solidFill>
                  <a:prstClr val="black"/>
                </a:solidFill>
              </a:rPr>
              <a:t>c</a:t>
            </a:r>
            <a:r>
              <a:rPr lang="en-US" sz="1200" dirty="0" smtClean="0">
                <a:solidFill>
                  <a:prstClr val="black"/>
                </a:solidFill>
              </a:rPr>
              <a:t>uss QM Plan; Performance Measurements, QI Projects, Use of Data Reports, Program changes, Training, Etc. </a:t>
            </a:r>
            <a:endParaRPr lang="en-US" sz="1200" dirty="0">
              <a:solidFill>
                <a:srgbClr val="0070C0"/>
              </a:solidFill>
              <a:latin typeface="Arial Rounded MT Bold" panose="020F0704030504030204" pitchFamily="34" charset="0"/>
            </a:endParaRPr>
          </a:p>
          <a:p>
            <a:pPr lvl="0">
              <a:buClr>
                <a:srgbClr val="C80000">
                  <a:lumMod val="75000"/>
                </a:srgbClr>
              </a:buClr>
            </a:pPr>
            <a:r>
              <a:rPr lang="en-US" sz="1200" b="1" dirty="0">
                <a:solidFill>
                  <a:prstClr val="black"/>
                </a:solidFill>
                <a:latin typeface="+mj-lt"/>
              </a:rPr>
              <a:t>Quarterly  Provider Meetings</a:t>
            </a:r>
          </a:p>
          <a:p>
            <a:pPr>
              <a:buClr>
                <a:srgbClr val="C80000">
                  <a:lumMod val="75000"/>
                </a:srgbClr>
              </a:buClr>
            </a:pPr>
            <a:r>
              <a:rPr lang="en-US" sz="1200" b="1" dirty="0" smtClean="0">
                <a:solidFill>
                  <a:prstClr val="black"/>
                </a:solidFill>
                <a:latin typeface="+mj-lt"/>
              </a:rPr>
              <a:t>Palm </a:t>
            </a:r>
            <a:r>
              <a:rPr lang="en-US" sz="1200" b="1" dirty="0">
                <a:solidFill>
                  <a:prstClr val="black"/>
                </a:solidFill>
                <a:latin typeface="+mj-lt"/>
              </a:rPr>
              <a:t>Beach County HIV/AIDS Program </a:t>
            </a:r>
            <a:r>
              <a:rPr lang="en-US" sz="1200" b="1" dirty="0" smtClean="0">
                <a:solidFill>
                  <a:prstClr val="black"/>
                </a:solidFill>
                <a:latin typeface="+mj-lt"/>
              </a:rPr>
              <a:t>Manual</a:t>
            </a:r>
          </a:p>
          <a:p>
            <a:pPr>
              <a:buClr>
                <a:srgbClr val="C80000">
                  <a:lumMod val="75000"/>
                </a:srgbClr>
              </a:buClr>
            </a:pPr>
            <a:r>
              <a:rPr lang="en-US" sz="1200" b="1" dirty="0" smtClean="0">
                <a:solidFill>
                  <a:prstClr val="black"/>
                </a:solidFill>
                <a:latin typeface="+mj-lt"/>
              </a:rPr>
              <a:t>Provide Enterprise Trainings Recordings </a:t>
            </a:r>
          </a:p>
          <a:p>
            <a:pPr lvl="2">
              <a:buClr>
                <a:srgbClr val="C80000">
                  <a:lumMod val="75000"/>
                </a:srgbClr>
              </a:buClr>
            </a:pPr>
            <a:r>
              <a:rPr lang="en-US" sz="1200" b="1" dirty="0" smtClean="0">
                <a:solidFill>
                  <a:prstClr val="black"/>
                </a:solidFill>
                <a:latin typeface="+mj-lt"/>
              </a:rPr>
              <a:t>Database </a:t>
            </a:r>
            <a:r>
              <a:rPr lang="en-US" sz="1200" b="1" dirty="0">
                <a:solidFill>
                  <a:prstClr val="black"/>
                </a:solidFill>
                <a:latin typeface="+mj-lt"/>
              </a:rPr>
              <a:t>Trainings </a:t>
            </a:r>
          </a:p>
          <a:p>
            <a:pPr lvl="2">
              <a:buClr>
                <a:srgbClr val="C80000">
                  <a:lumMod val="75000"/>
                </a:srgbClr>
              </a:buClr>
            </a:pPr>
            <a:r>
              <a:rPr lang="en-US" sz="1200" b="1" dirty="0" smtClean="0">
                <a:solidFill>
                  <a:prstClr val="black"/>
                </a:solidFill>
                <a:latin typeface="+mj-lt"/>
              </a:rPr>
              <a:t> </a:t>
            </a:r>
            <a:r>
              <a:rPr lang="en-US" sz="1200" b="1" dirty="0">
                <a:solidFill>
                  <a:prstClr val="black"/>
                </a:solidFill>
                <a:latin typeface="+mj-lt"/>
              </a:rPr>
              <a:t>Reimbursement Trainings</a:t>
            </a:r>
          </a:p>
          <a:p>
            <a:pPr lvl="2">
              <a:buClr>
                <a:srgbClr val="C80000">
                  <a:lumMod val="75000"/>
                </a:srgbClr>
              </a:buClr>
            </a:pPr>
            <a:r>
              <a:rPr lang="en-US" sz="1200" b="1" dirty="0" smtClean="0">
                <a:solidFill>
                  <a:prstClr val="black"/>
                </a:solidFill>
                <a:latin typeface="+mj-lt"/>
              </a:rPr>
              <a:t> </a:t>
            </a:r>
            <a:r>
              <a:rPr lang="en-US" sz="1200" b="1" dirty="0">
                <a:solidFill>
                  <a:prstClr val="black"/>
                </a:solidFill>
                <a:latin typeface="+mj-lt"/>
              </a:rPr>
              <a:t>Billing/Contract Management </a:t>
            </a:r>
            <a:r>
              <a:rPr lang="en-US" sz="1200" b="1" dirty="0" smtClean="0">
                <a:solidFill>
                  <a:prstClr val="black"/>
                </a:solidFill>
                <a:latin typeface="+mj-lt"/>
              </a:rPr>
              <a:t>Trainings</a:t>
            </a:r>
          </a:p>
          <a:p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half" idx="2"/>
          </p:nvPr>
        </p:nvSpPr>
        <p:spPr>
          <a:xfrm>
            <a:off x="6607967" y="1033273"/>
            <a:ext cx="4895056" cy="475792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1200" b="1" dirty="0" smtClean="0">
                <a:solidFill>
                  <a:srgbClr val="0070C0"/>
                </a:solidFill>
                <a:latin typeface="Arial Rounded MT Bold" panose="020F0704030504030204" pitchFamily="34" charset="0"/>
              </a:rPr>
              <a:t>Other T/A Resources</a:t>
            </a:r>
          </a:p>
          <a:p>
            <a:r>
              <a:rPr lang="en-US" sz="1200" b="1" dirty="0" smtClean="0">
                <a:latin typeface="+mj-lt"/>
              </a:rPr>
              <a:t>Regional </a:t>
            </a:r>
            <a:r>
              <a:rPr lang="en-US" sz="1200" b="1" dirty="0">
                <a:latin typeface="+mj-lt"/>
              </a:rPr>
              <a:t>AIDS Education and Training Centers ( AETC) </a:t>
            </a:r>
            <a:r>
              <a:rPr lang="en-US" sz="1200" dirty="0"/>
              <a:t>offer a wide range of training opportunities for health professionals, including lectures, preceptorships, webinars, and conferences</a:t>
            </a:r>
            <a:r>
              <a:rPr lang="en-US" dirty="0"/>
              <a:t>.</a:t>
            </a:r>
          </a:p>
          <a:p>
            <a:r>
              <a:rPr lang="en-US" sz="1200" dirty="0">
                <a:latin typeface="Arial Rounded MT Bold" panose="020F0704030504030204" pitchFamily="34" charset="0"/>
              </a:rPr>
              <a:t>Target </a:t>
            </a:r>
            <a:r>
              <a:rPr lang="en-US" sz="1200" b="1" dirty="0" smtClean="0">
                <a:latin typeface="+mj-lt"/>
              </a:rPr>
              <a:t>HIV</a:t>
            </a:r>
            <a:r>
              <a:rPr lang="en-US" sz="1200" dirty="0" smtClean="0">
                <a:latin typeface="+mj-lt"/>
              </a:rPr>
              <a:t> </a:t>
            </a:r>
            <a:r>
              <a:rPr lang="en-US" sz="1200" dirty="0" smtClean="0">
                <a:solidFill>
                  <a:srgbClr val="FF0000"/>
                </a:solidFill>
                <a:latin typeface="+mj-lt"/>
              </a:rPr>
              <a:t> </a:t>
            </a:r>
            <a:r>
              <a:rPr lang="en-US" sz="1200" dirty="0">
                <a:solidFill>
                  <a:srgbClr val="212121"/>
                </a:solidFill>
                <a:latin typeface="+mj-lt"/>
              </a:rPr>
              <a:t>website is the one-stop shop for technical assistance (TA) and training resources for HRSA's Ryan White HIV/AIDS Program (</a:t>
            </a:r>
            <a:r>
              <a:rPr lang="en-US" sz="1200" dirty="0" smtClean="0">
                <a:solidFill>
                  <a:srgbClr val="212121"/>
                </a:solidFill>
                <a:latin typeface="+mj-lt"/>
              </a:rPr>
              <a:t>RWHAP). Resources </a:t>
            </a:r>
            <a:r>
              <a:rPr lang="en-US" sz="1200" dirty="0">
                <a:solidFill>
                  <a:srgbClr val="212121"/>
                </a:solidFill>
                <a:latin typeface="+mj-lt"/>
              </a:rPr>
              <a:t>include webinars, tools, training materials, manuals, and guidelines that focus on RWHAP service delivery and </a:t>
            </a:r>
            <a:r>
              <a:rPr lang="en-US" sz="1200" dirty="0" smtClean="0">
                <a:solidFill>
                  <a:srgbClr val="212121"/>
                </a:solidFill>
                <a:latin typeface="+mj-lt"/>
              </a:rPr>
              <a:t>agency</a:t>
            </a:r>
            <a:endParaRPr lang="en-US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930890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rallax">
  <a:themeElements>
    <a:clrScheme name="PBC HIV">
      <a:dk1>
        <a:sysClr val="windowText" lastClr="000000"/>
      </a:dk1>
      <a:lt1>
        <a:sysClr val="window" lastClr="FFFFFF"/>
      </a:lt1>
      <a:dk2>
        <a:srgbClr val="696464"/>
      </a:dk2>
      <a:lt2>
        <a:srgbClr val="FFFFFF"/>
      </a:lt2>
      <a:accent1>
        <a:srgbClr val="C80000"/>
      </a:accent1>
      <a:accent2>
        <a:srgbClr val="C80000"/>
      </a:accent2>
      <a:accent3>
        <a:srgbClr val="4E4A4A"/>
      </a:accent3>
      <a:accent4>
        <a:srgbClr val="7F7F7F"/>
      </a:accent4>
      <a:accent5>
        <a:srgbClr val="A5A1A1"/>
      </a:accent5>
      <a:accent6>
        <a:srgbClr val="E1DFDF"/>
      </a:accent6>
      <a:hlink>
        <a:srgbClr val="0070C0"/>
      </a:hlink>
      <a:folHlink>
        <a:srgbClr val="0070C0"/>
      </a:folHlink>
    </a:clrScheme>
    <a:fontScheme name="Parallax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rallax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4F7A876A-7598-49CA-AFC8-8EDA2551E4A7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56E096F77E7F741AC04C5F29E17756A" ma:contentTypeVersion="7" ma:contentTypeDescription="Create a new document." ma:contentTypeScope="" ma:versionID="372bd0510a2d8aafdf1a5fcff48ba76e">
  <xsd:schema xmlns:xsd="http://www.w3.org/2001/XMLSchema" xmlns:xs="http://www.w3.org/2001/XMLSchema" xmlns:p="http://schemas.microsoft.com/office/2006/metadata/properties" xmlns:ns2="2c0a287c-2cfe-48a6-8384-085034255611" xmlns:ns3="3a458720-5d06-4124-9ae2-9cfb35b6a5aa" targetNamespace="http://schemas.microsoft.com/office/2006/metadata/properties" ma:root="true" ma:fieldsID="06bb5e067306785f626b9caf82089b47" ns2:_="" ns3:_="">
    <xsd:import namespace="2c0a287c-2cfe-48a6-8384-085034255611"/>
    <xsd:import namespace="3a458720-5d06-4124-9ae2-9cfb35b6a5aa"/>
    <xsd:element name="properties">
      <xsd:complexType>
        <xsd:sequence>
          <xsd:element name="documentManagement">
            <xsd:complexType>
              <xsd:all>
                <xsd:element ref="ns2:Category" minOccurs="0"/>
                <xsd:element ref="ns2:Year" minOccurs="0"/>
                <xsd:element ref="ns3:SharedWithUsers" minOccurs="0"/>
                <xsd:element ref="ns2:Meeting_x0020_Date" minOccurs="0"/>
                <xsd:element ref="ns2:Order0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c0a287c-2cfe-48a6-8384-085034255611" elementFormDefault="qualified">
    <xsd:import namespace="http://schemas.microsoft.com/office/2006/documentManagement/types"/>
    <xsd:import namespace="http://schemas.microsoft.com/office/infopath/2007/PartnerControls"/>
    <xsd:element name="Category" ma:index="8" nillable="true" ma:displayName="Category" ma:default="Other" ma:description="The PDF Category." ma:format="Dropdown" ma:internalName="Category">
      <xsd:simpleType>
        <xsd:restriction base="dms:Choice">
          <xsd:enumeration value="Newsletter"/>
          <xsd:enumeration value="Calendar"/>
          <xsd:enumeration value="Meeting Minutes"/>
          <xsd:enumeration value="Comprehensive Needs Assessment"/>
          <xsd:enumeration value="Comprehensive Plans"/>
          <xsd:enumeration value="Research Projects"/>
          <xsd:enumeration value="Quality Management"/>
          <xsd:enumeration value="The Redbook"/>
          <xsd:enumeration value="Member Services"/>
          <xsd:enumeration value="Provider Manual"/>
          <xsd:enumeration value="Local Pharmacy RFP"/>
          <xsd:enumeration value="Other"/>
        </xsd:restriction>
      </xsd:simpleType>
    </xsd:element>
    <xsd:element name="Year" ma:index="9" nillable="true" ma:displayName="Year" ma:description="The year of the newsletter or other document. (Not required.)" ma:internalName="Year">
      <xsd:simpleType>
        <xsd:restriction base="dms:Text">
          <xsd:maxLength value="255"/>
        </xsd:restriction>
      </xsd:simpleType>
    </xsd:element>
    <xsd:element name="Meeting_x0020_Date" ma:index="11" nillable="true" ma:displayName="Meeting Date" ma:description="Meeting Date" ma:format="DateOnly" ma:internalName="Meeting_x0020_Date">
      <xsd:simpleType>
        <xsd:restriction base="dms:DateTime"/>
      </xsd:simpleType>
    </xsd:element>
    <xsd:element name="Order0" ma:index="12" nillable="true" ma:displayName="Order" ma:description="Order" ma:internalName="Order0">
      <xsd:simpleType>
        <xsd:restriction base="dms:Number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a458720-5d06-4124-9ae2-9cfb35b6a5aa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Year xmlns="2c0a287c-2cfe-48a6-8384-085034255611" xsi:nil="true"/>
    <Order0 xmlns="2c0a287c-2cfe-48a6-8384-085034255611" xsi:nil="true"/>
    <Category xmlns="2c0a287c-2cfe-48a6-8384-085034255611">Other</Category>
    <Meeting_x0020_Date xmlns="2c0a287c-2cfe-48a6-8384-085034255611" xsi:nil="true"/>
    <SharedWithUsers xmlns="3a458720-5d06-4124-9ae2-9cfb35b6a5aa">
      <UserInfo>
        <DisplayName/>
        <AccountId xsi:nil="true"/>
        <AccountType/>
      </UserInfo>
    </SharedWithUsers>
  </documentManagement>
</p:properties>
</file>

<file path=customXml/itemProps1.xml><?xml version="1.0" encoding="utf-8"?>
<ds:datastoreItem xmlns:ds="http://schemas.openxmlformats.org/officeDocument/2006/customXml" ds:itemID="{9C9AE510-B20A-4B9D-89B2-8C1FB06AEC33}"/>
</file>

<file path=customXml/itemProps2.xml><?xml version="1.0" encoding="utf-8"?>
<ds:datastoreItem xmlns:ds="http://schemas.openxmlformats.org/officeDocument/2006/customXml" ds:itemID="{8501BCDC-EA6F-4C5D-995B-8D4CD9ADC984}"/>
</file>

<file path=customXml/itemProps3.xml><?xml version="1.0" encoding="utf-8"?>
<ds:datastoreItem xmlns:ds="http://schemas.openxmlformats.org/officeDocument/2006/customXml" ds:itemID="{56880C53-E3F3-40DE-B21A-3B2A2CEA843D}"/>
</file>

<file path=docProps/app.xml><?xml version="1.0" encoding="utf-8"?>
<Properties xmlns="http://schemas.openxmlformats.org/officeDocument/2006/extended-properties" xmlns:vt="http://schemas.openxmlformats.org/officeDocument/2006/docPropsVTypes">
  <Template>Parallax</Template>
  <TotalTime>5457</TotalTime>
  <Words>1287</Words>
  <Application>Microsoft Office PowerPoint</Application>
  <PresentationFormat>Widescreen</PresentationFormat>
  <Paragraphs>109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7" baseType="lpstr">
      <vt:lpstr>Arial</vt:lpstr>
      <vt:lpstr>Arial Rounded MT Bold</vt:lpstr>
      <vt:lpstr>Calibri</vt:lpstr>
      <vt:lpstr>Corbel</vt:lpstr>
      <vt:lpstr>Symbol</vt:lpstr>
      <vt:lpstr>Times New Roman</vt:lpstr>
      <vt:lpstr>Parallax</vt:lpstr>
      <vt:lpstr>Summary of the Ryan White HIV/AIDS Program (RWHAP) Grant Year 2024 Sub-recipient Monitoring Findings</vt:lpstr>
      <vt:lpstr>Purpose of the Summary </vt:lpstr>
      <vt:lpstr>RWHAP Monitoring Process Overview</vt:lpstr>
      <vt:lpstr>RWHAP Monitoring Process</vt:lpstr>
      <vt:lpstr>RWHAP Sub-recipient Contracts </vt:lpstr>
      <vt:lpstr>RWHAP Monitoring Findings </vt:lpstr>
      <vt:lpstr> RWHAP Monitoring Findings-Detail (cont’d)</vt:lpstr>
      <vt:lpstr>Corrective Action Plan</vt:lpstr>
      <vt:lpstr>Technical Assistance (T/A)</vt:lpstr>
      <vt:lpstr>Key Takeaways</vt:lpstr>
    </vt:vector>
  </TitlesOfParts>
  <Company>Palm Beach County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Dr. Casey Messer</dc:creator>
  <cp:lastModifiedBy>Anna Balla</cp:lastModifiedBy>
  <cp:revision>125</cp:revision>
  <cp:lastPrinted>2022-07-07T17:38:29Z</cp:lastPrinted>
  <dcterms:created xsi:type="dcterms:W3CDTF">2021-06-07T18:52:09Z</dcterms:created>
  <dcterms:modified xsi:type="dcterms:W3CDTF">2025-07-14T15:10:51Z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0x010100D56E096F77E7F741AC04C5F29E17756A</vt:lpwstr>
  </property>
  <property fmtid="{D5CDD505-2E9C-101B-9397-08002B2CF9AE}" pid="3" name="Order">
    <vt:r8>89000</vt:r8>
  </property>
  <property fmtid="{D5CDD505-2E9C-101B-9397-08002B2CF9AE}" pid="4" name="xd_Signature">
    <vt:bool>false</vt:bool>
  </property>
  <property fmtid="{D5CDD505-2E9C-101B-9397-08002B2CF9AE}" pid="5" name="xd_ProgID">
    <vt:lpwstr/>
  </property>
  <property fmtid="{D5CDD505-2E9C-101B-9397-08002B2CF9AE}" pid="6" name="_SourceUrl">
    <vt:lpwstr/>
  </property>
  <property fmtid="{D5CDD505-2E9C-101B-9397-08002B2CF9AE}" pid="7" name="_SharedFileIndex">
    <vt:lpwstr/>
  </property>
  <property fmtid="{D5CDD505-2E9C-101B-9397-08002B2CF9AE}" pid="8" name="TemplateUrl">
    <vt:lpwstr/>
  </property>
</Properties>
</file>