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6.xml" ContentType="application/vnd.openxmlformats-officedocument.presentationml.slide+xml"/>
  <Override PartName="/ppt/slides/slide23.xml" ContentType="application/vnd.openxmlformats-officedocument.presentationml.slide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charts/style17.xml" ContentType="application/vnd.ms-office.chartstyle+xml"/>
  <Override PartName="/ppt/theme/theme1.xml" ContentType="application/vnd.openxmlformats-officedocument.theme+xml"/>
  <Override PartName="/ppt/charts/colors6.xml" ContentType="application/vnd.ms-office.chartcolorstyle+xml"/>
  <Override PartName="/ppt/charts/style6.xml" ContentType="application/vnd.ms-office.chartstyle+xml"/>
  <Override PartName="/ppt/charts/chart6.xml" ContentType="application/vnd.openxmlformats-officedocument.drawingml.chart+xml"/>
  <Override PartName="/ppt/charts/colors5.xml" ContentType="application/vnd.ms-office.chartcolorstyle+xml"/>
  <Override PartName="/ppt/charts/style5.xml" ContentType="application/vnd.ms-office.chart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colors8.xml" ContentType="application/vnd.ms-office.chartcolorstyle+xml"/>
  <Override PartName="/ppt/charts/style8.xml" ContentType="application/vnd.ms-office.chartstyle+xml"/>
  <Override PartName="/ppt/charts/chart8.xml" ContentType="application/vnd.openxmlformats-officedocument.drawingml.chart+xml"/>
  <Override PartName="/ppt/charts/chart5.xml" ContentType="application/vnd.openxmlformats-officedocument.drawingml.chart+xml"/>
  <Override PartName="/ppt/charts/colors4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theme/theme3.xml" ContentType="application/vnd.openxmlformats-officedocument.theme+xml"/>
  <Override PartName="/ppt/theme/theme2.xml" ContentType="application/vnd.openxmlformats-officedocument.theme+xml"/>
  <Override PartName="/ppt/charts/style2.xml" ContentType="application/vnd.ms-office.chartstyle+xml"/>
  <Override PartName="/ppt/charts/colors2.xml" ContentType="application/vnd.ms-office.chartcolorstyle+xml"/>
  <Override PartName="/ppt/charts/style4.xml" ContentType="application/vnd.ms-office.chartstyle+xml"/>
  <Override PartName="/ppt/charts/chart4.xml" ContentType="application/vnd.openxmlformats-officedocument.drawingml.chart+xml"/>
  <Override PartName="/ppt/charts/colors3.xml" ContentType="application/vnd.ms-office.chartcolorstyle+xml"/>
  <Override PartName="/ppt/charts/style3.xml" ContentType="application/vnd.ms-office.chartstyle+xml"/>
  <Override PartName="/ppt/charts/chart3.xml" ContentType="application/vnd.openxmlformats-officedocument.drawingml.chart+xml"/>
  <Override PartName="/ppt/charts/colors9.xml" ContentType="application/vnd.ms-office.chartcolorstyle+xml"/>
  <Override PartName="/ppt/charts/style9.xml" ContentType="application/vnd.ms-office.chartstyle+xml"/>
  <Override PartName="/ppt/charts/chart10.xml" ContentType="application/vnd.openxmlformats-officedocument.drawingml.chart+xml"/>
  <Override PartName="/ppt/charts/style16.xml" ContentType="application/vnd.ms-office.chartstyle+xml"/>
  <Override PartName="/ppt/charts/chart16.xml" ContentType="application/vnd.openxmlformats-officedocument.drawingml.chart+xml"/>
  <Override PartName="/ppt/charts/colors15.xml" ContentType="application/vnd.ms-office.chartcolorstyle+xml"/>
  <Override PartName="/ppt/charts/style15.xml" ContentType="application/vnd.ms-office.chartstyle+xml"/>
  <Override PartName="/ppt/charts/colors16.xml" ContentType="application/vnd.ms-office.chartcolorstyle+xml"/>
  <Override PartName="/ppt/charts/colors18.xml" ContentType="application/vnd.ms-office.chartcolorstyle+xml"/>
  <Override PartName="/ppt/charts/style18.xml" ContentType="application/vnd.ms-office.chartstyle+xml"/>
  <Override PartName="/ppt/charts/chart18.xml" ContentType="application/vnd.openxmlformats-officedocument.drawingml.chart+xml"/>
  <Override PartName="/ppt/charts/colors17.xml" ContentType="application/vnd.ms-office.chartcolorstyle+xml"/>
  <Override PartName="/ppt/charts/chart17.xml" ContentType="application/vnd.openxmlformats-officedocument.drawingml.chart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chart14.xml" ContentType="application/vnd.openxmlformats-officedocument.drawingml.chart+xml"/>
  <Override PartName="/ppt/charts/style14.xml" ContentType="application/vnd.ms-office.chartstyle+xml"/>
  <Override PartName="/ppt/charts/style11.xml" ContentType="application/vnd.ms-office.chartstyle+xml"/>
  <Override PartName="/ppt/charts/chart11.xml" ContentType="application/vnd.openxmlformats-officedocument.drawingml.chart+xml"/>
  <Override PartName="/ppt/charts/colors10.xml" ContentType="application/vnd.ms-office.chartcolorstyle+xml"/>
  <Override PartName="/ppt/charts/style10.xml" ContentType="application/vnd.ms-office.chartstyle+xml"/>
  <Override PartName="/ppt/charts/colors11.xml" ContentType="application/vnd.ms-office.chartcolorstyle+xml"/>
  <Override PartName="/ppt/charts/style12.xml" ContentType="application/vnd.ms-office.chartstyle+xml"/>
  <Override PartName="/ppt/charts/chart12.xml" ContentType="application/vnd.openxmlformats-officedocument.drawingml.chart+xml"/>
  <Override PartName="/ppt/charts/colors13.xml" ContentType="application/vnd.ms-office.chartcolorstyle+xml"/>
  <Override PartName="/ppt/charts/style13.xml" ContentType="application/vnd.ms-office.chartstyle+xml"/>
  <Override PartName="/ppt/charts/chart13.xml" ContentType="application/vnd.openxmlformats-officedocument.drawingml.chart+xml"/>
  <Override PartName="/ppt/charts/colors12.xml" ContentType="application/vnd.ms-office.chartcolor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84" r:id="rId2"/>
    <p:sldId id="262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85" r:id="rId11"/>
    <p:sldId id="269" r:id="rId12"/>
    <p:sldId id="261" r:id="rId13"/>
    <p:sldId id="293" r:id="rId14"/>
    <p:sldId id="259" r:id="rId15"/>
    <p:sldId id="283" r:id="rId16"/>
    <p:sldId id="256" r:id="rId17"/>
    <p:sldId id="258" r:id="rId18"/>
    <p:sldId id="263" r:id="rId19"/>
    <p:sldId id="264" r:id="rId20"/>
    <p:sldId id="286" r:id="rId21"/>
    <p:sldId id="265" r:id="rId22"/>
    <p:sldId id="291" r:id="rId23"/>
    <p:sldId id="287" r:id="rId24"/>
    <p:sldId id="288" r:id="rId25"/>
    <p:sldId id="289" r:id="rId26"/>
    <p:sldId id="290" r:id="rId27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oshana Ringer" initials="SR" lastIdx="1" clrIdx="0">
    <p:extLst>
      <p:ext uri="{19B8F6BF-5375-455C-9EA6-DF929625EA0E}">
        <p15:presenceInfo xmlns:p15="http://schemas.microsoft.com/office/powerpoint/2012/main" userId="S-1-5-21-1567781294-1889992519-3027443384-275575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# of Unduplicated Clts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69955226184962"/>
          <c:y val="0.17209809948112512"/>
          <c:w val="0.70516134012660192"/>
          <c:h val="0.65804196318465724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# of Unduplicated Clts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D1A-4533-803E-FC2A8901E2F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D1A-4533-803E-FC2A8901E2F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3573</c:v>
                </c:pt>
                <c:pt idx="1">
                  <c:v>3302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06-40D7-9EE0-FE8B110614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5928424"/>
        <c:axId val="305928096"/>
      </c:barChart>
      <c:catAx>
        <c:axId val="305928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5928096"/>
        <c:crosses val="autoZero"/>
        <c:auto val="1"/>
        <c:lblAlgn val="ctr"/>
        <c:lblOffset val="100"/>
        <c:noMultiLvlLbl val="0"/>
      </c:catAx>
      <c:valAx>
        <c:axId val="3059280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305928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Health Insurance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904371247984741"/>
          <c:y val="0.10768218281867491"/>
          <c:w val="0.85309230567402461"/>
          <c:h val="0.590951317017044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Medicaid/CHIP/other public</c:v>
                </c:pt>
                <c:pt idx="1">
                  <c:v>Medicare</c:v>
                </c:pt>
                <c:pt idx="2">
                  <c:v>No Insurance/uninsured</c:v>
                </c:pt>
                <c:pt idx="3">
                  <c:v>Private- Employer</c:v>
                </c:pt>
                <c:pt idx="4">
                  <c:v>Private- Individual</c:v>
                </c:pt>
                <c:pt idx="5">
                  <c:v>Unnknown</c:v>
                </c:pt>
                <c:pt idx="6">
                  <c:v>VA/Tricare/other Military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1161</c:v>
                </c:pt>
                <c:pt idx="1">
                  <c:v>867</c:v>
                </c:pt>
                <c:pt idx="2">
                  <c:v>2111</c:v>
                </c:pt>
                <c:pt idx="3">
                  <c:v>370</c:v>
                </c:pt>
                <c:pt idx="4">
                  <c:v>628</c:v>
                </c:pt>
                <c:pt idx="5">
                  <c:v>6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AF-4622-84C2-885F9829F39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Medicaid/CHIP/other public</c:v>
                </c:pt>
                <c:pt idx="1">
                  <c:v>Medicare</c:v>
                </c:pt>
                <c:pt idx="2">
                  <c:v>No Insurance/uninsured</c:v>
                </c:pt>
                <c:pt idx="3">
                  <c:v>Private- Employer</c:v>
                </c:pt>
                <c:pt idx="4">
                  <c:v>Private- Individual</c:v>
                </c:pt>
                <c:pt idx="5">
                  <c:v>Unnknown</c:v>
                </c:pt>
                <c:pt idx="6">
                  <c:v>VA/Tricare/other Military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1023</c:v>
                </c:pt>
                <c:pt idx="1">
                  <c:v>790</c:v>
                </c:pt>
                <c:pt idx="2">
                  <c:v>1533</c:v>
                </c:pt>
                <c:pt idx="3">
                  <c:v>353</c:v>
                </c:pt>
                <c:pt idx="4">
                  <c:v>708</c:v>
                </c:pt>
                <c:pt idx="5">
                  <c:v>5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2F-408D-BAE5-7CA3E1BAE2D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8320056"/>
        <c:axId val="408331208"/>
      </c:barChart>
      <c:catAx>
        <c:axId val="408320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31208"/>
        <c:crosses val="autoZero"/>
        <c:auto val="1"/>
        <c:lblAlgn val="ctr"/>
        <c:lblOffset val="100"/>
        <c:noMultiLvlLbl val="0"/>
      </c:catAx>
      <c:valAx>
        <c:axId val="4083312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crossAx val="408320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Risk </a:t>
            </a:r>
            <a:r>
              <a:rPr lang="en-US" dirty="0" smtClean="0"/>
              <a:t>Factors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Hemophilia/coagulation disorder</c:v>
                </c:pt>
                <c:pt idx="1">
                  <c:v>Heterosexual contact</c:v>
                </c:pt>
                <c:pt idx="2">
                  <c:v>Injecting drug use (IDU)</c:v>
                </c:pt>
                <c:pt idx="3">
                  <c:v>Invalid</c:v>
                </c:pt>
                <c:pt idx="4">
                  <c:v>Male who has sex with male (MSM)</c:v>
                </c:pt>
                <c:pt idx="5">
                  <c:v>Mother w/at risk for HIV infection</c:v>
                </c:pt>
                <c:pt idx="6">
                  <c:v>Receipt of Blood transfusion, blood components, or tissue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</c:v>
                </c:pt>
                <c:pt idx="1">
                  <c:v>1684</c:v>
                </c:pt>
                <c:pt idx="2">
                  <c:v>49</c:v>
                </c:pt>
                <c:pt idx="3">
                  <c:v>68</c:v>
                </c:pt>
                <c:pt idx="4">
                  <c:v>512</c:v>
                </c:pt>
                <c:pt idx="5">
                  <c:v>43</c:v>
                </c:pt>
                <c:pt idx="6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CA-43A6-8B2E-62D89DE447A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Hemophilia/coagulation disorder</c:v>
                </c:pt>
                <c:pt idx="1">
                  <c:v>Heterosexual contact</c:v>
                </c:pt>
                <c:pt idx="2">
                  <c:v>Injecting drug use (IDU)</c:v>
                </c:pt>
                <c:pt idx="3">
                  <c:v>Invalid</c:v>
                </c:pt>
                <c:pt idx="4">
                  <c:v>Male who has sex with male (MSM)</c:v>
                </c:pt>
                <c:pt idx="5">
                  <c:v>Mother w/at risk for HIV infection</c:v>
                </c:pt>
                <c:pt idx="6">
                  <c:v>Receipt of Blood transfusion, blood components, or tissue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1">
                  <c:v>44</c:v>
                </c:pt>
                <c:pt idx="3">
                  <c:v>539</c:v>
                </c:pt>
                <c:pt idx="4">
                  <c:v>50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F5-40CB-91D4-6D1826A638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8320056"/>
        <c:axId val="408331208"/>
      </c:barChart>
      <c:catAx>
        <c:axId val="408320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31208"/>
        <c:crosses val="autoZero"/>
        <c:auto val="1"/>
        <c:lblAlgn val="ctr"/>
        <c:lblOffset val="100"/>
        <c:noMultiLvlLbl val="0"/>
      </c:catAx>
      <c:valAx>
        <c:axId val="4083312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crossAx val="408320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# of New Clinical Clients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# of Unduplicated Clts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6E-4D73-A55E-FC8FEF5EBC9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E6E-4D73-A55E-FC8FEF5EBC9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295</c:v>
                </c:pt>
                <c:pt idx="1">
                  <c:v>164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64-41B9-84E9-16D804D767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5928424"/>
        <c:axId val="305928096"/>
      </c:barChart>
      <c:catAx>
        <c:axId val="305928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5928096"/>
        <c:crosses val="autoZero"/>
        <c:auto val="1"/>
        <c:lblAlgn val="ctr"/>
        <c:lblOffset val="100"/>
        <c:noMultiLvlLbl val="0"/>
      </c:catAx>
      <c:valAx>
        <c:axId val="3059280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305928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Medical Care Visits in 2018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 Visit</c:v>
                </c:pt>
                <c:pt idx="1">
                  <c:v>2 Visits</c:v>
                </c:pt>
                <c:pt idx="2">
                  <c:v>3-4 Visits</c:v>
                </c:pt>
                <c:pt idx="3">
                  <c:v>5 or More Visits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147</c:v>
                </c:pt>
                <c:pt idx="1">
                  <c:v>167</c:v>
                </c:pt>
                <c:pt idx="2">
                  <c:v>1040</c:v>
                </c:pt>
                <c:pt idx="3">
                  <c:v>925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CA-4CD7-AD1A-E78C65DCE9C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1 Visit</c:v>
                </c:pt>
                <c:pt idx="1">
                  <c:v>2 Visits</c:v>
                </c:pt>
                <c:pt idx="2">
                  <c:v>3-4 Visits</c:v>
                </c:pt>
                <c:pt idx="3">
                  <c:v>5 or More Visits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167</c:v>
                </c:pt>
                <c:pt idx="1">
                  <c:v>111</c:v>
                </c:pt>
                <c:pt idx="2">
                  <c:v>214</c:v>
                </c:pt>
                <c:pt idx="3">
                  <c:v>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AC-4845-B654-208D46E33E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8024752"/>
        <c:axId val="408025080"/>
      </c:barChart>
      <c:catAx>
        <c:axId val="40802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025080"/>
        <c:crosses val="autoZero"/>
        <c:auto val="1"/>
        <c:lblAlgn val="ctr"/>
        <c:lblOffset val="100"/>
        <c:noMultiLvlLbl val="0"/>
      </c:catAx>
      <c:valAx>
        <c:axId val="4080250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08024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New Clients having VL Tests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7B9-4889-BF3E-99C6BE268A1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7B9-4889-BF3E-99C6BE268A1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274</c:v>
                </c:pt>
                <c:pt idx="1">
                  <c:v>159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35-43C4-A358-E71FC9E946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5928424"/>
        <c:axId val="305928096"/>
      </c:barChart>
      <c:catAx>
        <c:axId val="305928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5928096"/>
        <c:crosses val="autoZero"/>
        <c:auto val="1"/>
        <c:lblAlgn val="ctr"/>
        <c:lblOffset val="100"/>
        <c:noMultiLvlLbl val="0"/>
      </c:catAx>
      <c:valAx>
        <c:axId val="3059280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305928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MAI Unduplicated Clients </a:t>
            </a:r>
            <a:r>
              <a:rPr lang="en-US" dirty="0" smtClean="0"/>
              <a:t>Served GY 19-20</a:t>
            </a:r>
            <a:endParaRPr lang="en-US" dirty="0"/>
          </a:p>
        </c:rich>
      </c:tx>
      <c:layout>
        <c:manualLayout>
          <c:xMode val="edge"/>
          <c:yMode val="edge"/>
          <c:x val="0.14058173667663146"/>
          <c:y val="2.848692909782792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A68-4A00-8415-EA385CFF6C5F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A68-4A00-8415-EA385CFF6C5F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A68-4A00-8415-EA385CFF6C5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588</c:v>
                </c:pt>
                <c:pt idx="1">
                  <c:v>120</c:v>
                </c:pt>
                <c:pt idx="2">
                  <c:v>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60-49EF-9EC0-605696D94BD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088169613548597"/>
          <c:y val="0.44999936042501887"/>
          <c:w val="0.31823573738241256"/>
          <c:h val="0.30289684828108887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1600" baseline="0" dirty="0"/>
              <a:t>MAI </a:t>
            </a:r>
            <a:r>
              <a:rPr lang="en-US" sz="1600" baseline="0" dirty="0" smtClean="0"/>
              <a:t>HIV Viral Load Suppression Rate GY18 &amp; GY19 Comparison</a:t>
            </a:r>
            <a:endParaRPr lang="en-US" sz="1600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00B0F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D38-4AE0-B8E9-CDD2D34FFD3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D38-4AE0-B8E9-CDD2D34FFD3D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D38-4AE0-B8E9-CDD2D34FFD3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All MAI Clients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0.83</c:v>
                </c:pt>
                <c:pt idx="1">
                  <c:v>0.87</c:v>
                </c:pt>
                <c:pt idx="2">
                  <c:v>0.88</c:v>
                </c:pt>
                <c:pt idx="3">
                  <c:v>0.84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D38-4AE0-B8E9-CDD2D34FFD3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gradFill>
              <a:gsLst>
                <a:gs pos="100000">
                  <a:schemeClr val="accent5">
                    <a:lumMod val="60000"/>
                    <a:lumOff val="40000"/>
                  </a:schemeClr>
                </a:gs>
                <a:gs pos="0">
                  <a:schemeClr val="accent5"/>
                </a:gs>
              </a:gsLst>
              <a:lin ang="5400000" scaled="0"/>
            </a:gra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All MAI Clients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0.87</c:v>
                </c:pt>
                <c:pt idx="1">
                  <c:v>0.93</c:v>
                </c:pt>
                <c:pt idx="2">
                  <c:v>0.91</c:v>
                </c:pt>
                <c:pt idx="3">
                  <c:v>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356-4521-8B0F-B223EE6D3A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91194568"/>
        <c:axId val="491195880"/>
      </c:barChart>
      <c:valAx>
        <c:axId val="4911958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491194568"/>
        <c:crosses val="autoZero"/>
        <c:crossBetween val="between"/>
      </c:valAx>
      <c:catAx>
        <c:axId val="4911945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1958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1600" baseline="0" dirty="0" smtClean="0"/>
              <a:t>GY19 MAI vs. Part A MCM </a:t>
            </a:r>
            <a:r>
              <a:rPr lang="en-US" sz="1600" baseline="0" dirty="0" smtClean="0"/>
              <a:t>Viral </a:t>
            </a:r>
            <a:r>
              <a:rPr lang="en-US" sz="1600" baseline="0" dirty="0" smtClean="0"/>
              <a:t>Suppression Rate</a:t>
            </a:r>
            <a:endParaRPr lang="en-US" sz="1600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Part A</c:v>
                </c:pt>
              </c:strCache>
            </c:strRef>
          </c:tx>
          <c:spPr>
            <a:solidFill>
              <a:srgbClr val="00B0F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F23-4ED0-8DEE-DDDF1F4AFEDC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F23-4ED0-8DEE-DDDF1F4AFEDC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F23-4ED0-8DEE-DDDF1F4AFED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Total MCM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0.87</c:v>
                </c:pt>
                <c:pt idx="1">
                  <c:v>0.93</c:v>
                </c:pt>
                <c:pt idx="2">
                  <c:v>0.93</c:v>
                </c:pt>
                <c:pt idx="3">
                  <c:v>0.89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F23-4ED0-8DEE-DDDF1F4AFED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MAI</c:v>
                </c:pt>
              </c:strCache>
            </c:strRef>
          </c:tx>
          <c:spPr>
            <a:gradFill>
              <a:gsLst>
                <a:gs pos="100000">
                  <a:schemeClr val="accent5">
                    <a:lumMod val="60000"/>
                    <a:lumOff val="40000"/>
                  </a:schemeClr>
                </a:gs>
                <a:gs pos="0">
                  <a:schemeClr val="accent5"/>
                </a:gs>
              </a:gsLst>
              <a:lin ang="5400000" scaled="0"/>
            </a:gra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Total MCM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0.87</c:v>
                </c:pt>
                <c:pt idx="1">
                  <c:v>0.93</c:v>
                </c:pt>
                <c:pt idx="2">
                  <c:v>0.91</c:v>
                </c:pt>
                <c:pt idx="3">
                  <c:v>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F23-4ED0-8DEE-DDDF1F4AFE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91194568"/>
        <c:axId val="491195880"/>
      </c:barChart>
      <c:valAx>
        <c:axId val="4911958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491194568"/>
        <c:crosses val="autoZero"/>
        <c:crossBetween val="between"/>
      </c:valAx>
      <c:catAx>
        <c:axId val="4911945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1958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1600" baseline="0" dirty="0" smtClean="0"/>
              <a:t>GY19 </a:t>
            </a:r>
            <a:r>
              <a:rPr lang="en-US" sz="1600" baseline="0" dirty="0" smtClean="0"/>
              <a:t>MAI vs. Part A </a:t>
            </a:r>
            <a:r>
              <a:rPr lang="en-US" sz="1600" baseline="0" dirty="0" smtClean="0"/>
              <a:t>MCM </a:t>
            </a:r>
            <a:r>
              <a:rPr lang="en-US" sz="1600" baseline="0" dirty="0" smtClean="0"/>
              <a:t>Annual Retention Rate </a:t>
            </a:r>
            <a:endParaRPr lang="en-US" sz="1600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Part A</c:v>
                </c:pt>
              </c:strCache>
            </c:strRef>
          </c:tx>
          <c:spPr>
            <a:solidFill>
              <a:srgbClr val="00B0F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E75-488E-B163-D5C45E3F58E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E75-488E-B163-D5C45E3F58ED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E75-488E-B163-D5C45E3F58E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Total MCM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0.95</c:v>
                </c:pt>
                <c:pt idx="1">
                  <c:v>0.96</c:v>
                </c:pt>
                <c:pt idx="3">
                  <c:v>0.91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E75-488E-B163-D5C45E3F58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MAI</c:v>
                </c:pt>
              </c:strCache>
            </c:strRef>
          </c:tx>
          <c:spPr>
            <a:gradFill>
              <a:gsLst>
                <a:gs pos="100000">
                  <a:schemeClr val="accent5">
                    <a:lumMod val="60000"/>
                    <a:lumOff val="40000"/>
                  </a:schemeClr>
                </a:gs>
                <a:gs pos="0">
                  <a:schemeClr val="accent5"/>
                </a:gs>
              </a:gsLst>
              <a:lin ang="5400000" scaled="0"/>
            </a:gra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Total MCM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0.97</c:v>
                </c:pt>
                <c:pt idx="1">
                  <c:v>0.97</c:v>
                </c:pt>
                <c:pt idx="3">
                  <c:v>0.97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E75-488E-B163-D5C45E3F5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91194568"/>
        <c:axId val="491195880"/>
      </c:barChart>
      <c:valAx>
        <c:axId val="4911958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491194568"/>
        <c:crosses val="autoZero"/>
        <c:crossBetween val="between"/>
      </c:valAx>
      <c:catAx>
        <c:axId val="4911945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1958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CDC-defined AIDS</a:t>
            </a:r>
          </a:p>
          <a:p>
            <a:pPr>
              <a:defRPr/>
            </a:pPr>
            <a:r>
              <a:rPr lang="en-US" sz="1400" dirty="0"/>
              <a:t>(&lt;200 CD4 Count)</a:t>
            </a:r>
          </a:p>
        </c:rich>
      </c:tx>
      <c:layout>
        <c:manualLayout>
          <c:xMode val="edge"/>
          <c:yMode val="edge"/>
          <c:x val="0.3587129232608299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003473830477072"/>
          <c:y val="0.14937612293046415"/>
          <c:w val="0.83996526169522923"/>
          <c:h val="0.707396207787121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CDC-defined AIDS</c:v>
                </c:pt>
                <c:pt idx="1">
                  <c:v>HIV Positive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2671</c:v>
                </c:pt>
                <c:pt idx="1">
                  <c:v>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B6-4AD3-9EC9-FCD2B1D079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CDC-defined AIDS</c:v>
                </c:pt>
                <c:pt idx="1">
                  <c:v>HIV Positive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2408</c:v>
                </c:pt>
                <c:pt idx="1">
                  <c:v>583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B6-4AD3-9EC9-FCD2B1D079D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8391192"/>
        <c:axId val="178392176"/>
      </c:barChart>
      <c:catAx>
        <c:axId val="178391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392176"/>
        <c:crosses val="autoZero"/>
        <c:auto val="1"/>
        <c:lblAlgn val="ctr"/>
        <c:lblOffset val="100"/>
        <c:noMultiLvlLbl val="0"/>
      </c:catAx>
      <c:valAx>
        <c:axId val="1783921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78391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4846599620592005E-2"/>
          <c:y val="0.80994117578955882"/>
          <c:w val="0.17822738494321874"/>
          <c:h val="5.63913572931390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Gender Breakdown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Transgender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1381</c:v>
                </c:pt>
                <c:pt idx="1">
                  <c:v>2165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2C-4683-9784-685582E527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Transgender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1259</c:v>
                </c:pt>
                <c:pt idx="1">
                  <c:v>2029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2C-4683-9784-685582E5272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9008960"/>
        <c:axId val="409008304"/>
      </c:barChart>
      <c:catAx>
        <c:axId val="409008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9008304"/>
        <c:crosses val="autoZero"/>
        <c:auto val="1"/>
        <c:lblAlgn val="ctr"/>
        <c:lblOffset val="100"/>
        <c:noMultiLvlLbl val="0"/>
      </c:catAx>
      <c:valAx>
        <c:axId val="4090083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09008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296455484500902"/>
          <c:y val="0.32149147293354269"/>
          <c:w val="0.16575475026947598"/>
          <c:h val="5.64382248533176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aseline="0" dirty="0" smtClean="0"/>
              <a:t>Enrollment Status</a:t>
            </a:r>
            <a:endParaRPr lang="en-US" sz="1600" baseline="0" dirty="0"/>
          </a:p>
        </c:rich>
      </c:tx>
      <c:layout>
        <c:manualLayout>
          <c:xMode val="edge"/>
          <c:yMode val="edge"/>
          <c:x val="0.27734214252083422"/>
          <c:y val="1.16745699828420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Active</c:v>
                </c:pt>
                <c:pt idx="1">
                  <c:v>Deceased</c:v>
                </c:pt>
                <c:pt idx="2">
                  <c:v>Referred to another program or discharged</c:v>
                </c:pt>
                <c:pt idx="3">
                  <c:v>Relocated</c:v>
                </c:pt>
                <c:pt idx="4">
                  <c:v>Removed due to violation of rules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3132</c:v>
                </c:pt>
                <c:pt idx="1">
                  <c:v>21</c:v>
                </c:pt>
                <c:pt idx="2">
                  <c:v>301</c:v>
                </c:pt>
                <c:pt idx="3">
                  <c:v>36</c:v>
                </c:pt>
                <c:pt idx="4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8F-4BB2-BA3A-6926B120EB9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Active</c:v>
                </c:pt>
                <c:pt idx="1">
                  <c:v>Deceased</c:v>
                </c:pt>
                <c:pt idx="2">
                  <c:v>Referred to another program or discharged</c:v>
                </c:pt>
                <c:pt idx="3">
                  <c:v>Relocated</c:v>
                </c:pt>
                <c:pt idx="4">
                  <c:v>Removed due to violation of rules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3284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F8F-4BB2-BA3A-6926B120EB9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36341328"/>
        <c:axId val="236341656"/>
      </c:barChart>
      <c:catAx>
        <c:axId val="2363413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341656"/>
        <c:crosses val="autoZero"/>
        <c:auto val="1"/>
        <c:lblAlgn val="ctr"/>
        <c:lblOffset val="100"/>
        <c:noMultiLvlLbl val="0"/>
      </c:catAx>
      <c:valAx>
        <c:axId val="2363416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36341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Age Breakdown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2-12 years</c:v>
                </c:pt>
                <c:pt idx="1">
                  <c:v>13-24 years</c:v>
                </c:pt>
                <c:pt idx="2">
                  <c:v>24-44 years</c:v>
                </c:pt>
                <c:pt idx="3">
                  <c:v>45-64 years</c:v>
                </c:pt>
                <c:pt idx="4">
                  <c:v>65+ years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</c:v>
                </c:pt>
                <c:pt idx="1">
                  <c:v>110</c:v>
                </c:pt>
                <c:pt idx="2">
                  <c:v>1054</c:v>
                </c:pt>
                <c:pt idx="3">
                  <c:v>1983</c:v>
                </c:pt>
                <c:pt idx="4">
                  <c:v>412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9D-4E6C-9334-8A980A0E179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2-12 years</c:v>
                </c:pt>
                <c:pt idx="1">
                  <c:v>13-24 years</c:v>
                </c:pt>
                <c:pt idx="2">
                  <c:v>24-44 years</c:v>
                </c:pt>
                <c:pt idx="3">
                  <c:v>45-64 years</c:v>
                </c:pt>
                <c:pt idx="4">
                  <c:v>65+ years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</c:v>
                </c:pt>
                <c:pt idx="1">
                  <c:v>96</c:v>
                </c:pt>
                <c:pt idx="2">
                  <c:v>946</c:v>
                </c:pt>
                <c:pt idx="3">
                  <c:v>1855</c:v>
                </c:pt>
                <c:pt idx="4">
                  <c:v>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9D-4E6C-9334-8A980A0E17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8320056"/>
        <c:axId val="408331208"/>
      </c:barChart>
      <c:catAx>
        <c:axId val="408320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31208"/>
        <c:crosses val="autoZero"/>
        <c:auto val="1"/>
        <c:lblAlgn val="ctr"/>
        <c:lblOffset val="100"/>
        <c:noMultiLvlLbl val="0"/>
      </c:catAx>
      <c:valAx>
        <c:axId val="4083312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08320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0893279058680567E-2"/>
          <c:y val="0.1571018805851985"/>
          <c:w val="0.17965035807649793"/>
          <c:h val="5.49454324689628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365-400E-ABDD-470D7635D81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365-400E-ABDD-470D7635D81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365-400E-ABDD-470D7635D81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365-400E-ABDD-470D7635D81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Hispanic</c:v>
                </c:pt>
                <c:pt idx="1">
                  <c:v>Black or African American</c:v>
                </c:pt>
                <c:pt idx="2">
                  <c:v>White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613</c:v>
                </c:pt>
                <c:pt idx="1">
                  <c:v>2064</c:v>
                </c:pt>
                <c:pt idx="2">
                  <c:v>596</c:v>
                </c:pt>
                <c:pt idx="3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365-400E-ABDD-470D7635D81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2018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9A3-488A-9DE4-DCDE20D2B9C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9A3-488A-9DE4-DCDE20D2B9C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9A3-488A-9DE4-DCDE20D2B9C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9A3-488A-9DE4-DCDE20D2B9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Hispanic</c:v>
                </c:pt>
                <c:pt idx="1">
                  <c:v>Black or African American</c:v>
                </c:pt>
                <c:pt idx="2">
                  <c:v>White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644</c:v>
                </c:pt>
                <c:pt idx="1">
                  <c:v>2249</c:v>
                </c:pt>
                <c:pt idx="2">
                  <c:v>650</c:v>
                </c:pt>
                <c:pt idx="3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9A3-488A-9DE4-DCDE20D2B9C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Household Income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Below 100% FPL</c:v>
                </c:pt>
                <c:pt idx="1">
                  <c:v>100-138% FPL</c:v>
                </c:pt>
                <c:pt idx="2">
                  <c:v>139-200% FPL</c:v>
                </c:pt>
                <c:pt idx="3">
                  <c:v>201-250% FPL</c:v>
                </c:pt>
                <c:pt idx="4">
                  <c:v>251-400% FPL</c:v>
                </c:pt>
                <c:pt idx="5">
                  <c:v>401-500% FPL</c:v>
                </c:pt>
                <c:pt idx="6">
                  <c:v>More than 500% FPL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1791</c:v>
                </c:pt>
                <c:pt idx="1">
                  <c:v>501</c:v>
                </c:pt>
                <c:pt idx="2">
                  <c:v>549</c:v>
                </c:pt>
                <c:pt idx="3">
                  <c:v>314</c:v>
                </c:pt>
                <c:pt idx="4">
                  <c:v>384</c:v>
                </c:pt>
                <c:pt idx="5">
                  <c:v>17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AF-4B5E-9843-547BFC0365D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Below 100% FPL</c:v>
                </c:pt>
                <c:pt idx="1">
                  <c:v>100-138% FPL</c:v>
                </c:pt>
                <c:pt idx="2">
                  <c:v>139-200% FPL</c:v>
                </c:pt>
                <c:pt idx="3">
                  <c:v>201-250% FPL</c:v>
                </c:pt>
                <c:pt idx="4">
                  <c:v>251-400% FPL</c:v>
                </c:pt>
                <c:pt idx="5">
                  <c:v>401-500% FPL</c:v>
                </c:pt>
                <c:pt idx="6">
                  <c:v>More than 500% FPL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1550</c:v>
                </c:pt>
                <c:pt idx="1">
                  <c:v>476</c:v>
                </c:pt>
                <c:pt idx="2">
                  <c:v>542</c:v>
                </c:pt>
                <c:pt idx="3">
                  <c:v>299</c:v>
                </c:pt>
                <c:pt idx="4">
                  <c:v>421</c:v>
                </c:pt>
                <c:pt idx="5">
                  <c:v>8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AF-4B5E-9843-547BFC0365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8320056"/>
        <c:axId val="408331208"/>
      </c:barChart>
      <c:catAx>
        <c:axId val="408320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31208"/>
        <c:crosses val="autoZero"/>
        <c:auto val="1"/>
        <c:lblAlgn val="ctr"/>
        <c:lblOffset val="100"/>
        <c:noMultiLvlLbl val="0"/>
      </c:catAx>
      <c:valAx>
        <c:axId val="408331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2005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HRSA Defined Housing Breakdown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Stable/permanent</c:v>
                </c:pt>
                <c:pt idx="1">
                  <c:v>Temporary, Unstable, Unknown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3278</c:v>
                </c:pt>
                <c:pt idx="1">
                  <c:v>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86-47B6-90AF-1C925CF6F06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Stable/permanent</c:v>
                </c:pt>
                <c:pt idx="1">
                  <c:v>Temporary, Unstable, Unknown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2993</c:v>
                </c:pt>
                <c:pt idx="1">
                  <c:v>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86-47B6-90AF-1C925CF6F06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17605456"/>
        <c:axId val="417605784"/>
      </c:barChart>
      <c:catAx>
        <c:axId val="41760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7605784"/>
        <c:crosses val="autoZero"/>
        <c:auto val="1"/>
        <c:lblAlgn val="ctr"/>
        <c:lblOffset val="100"/>
        <c:noMultiLvlLbl val="0"/>
      </c:catAx>
      <c:valAx>
        <c:axId val="4176057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1760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1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61176F-3B79-48BE-99ED-F33B8292D92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29676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EEB3E-7979-4860-84C0-DC397358EA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49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421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E52FD-0B26-4A73-959B-D66C5AD45E4D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21" y="4473576"/>
            <a:ext cx="5485158" cy="36607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676"/>
            <a:ext cx="2972421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27" y="8829676"/>
            <a:ext cx="2972421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C3289-A1D1-436B-AA07-FB98687D71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020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6518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5042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2682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1939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4321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6772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4461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6018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756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596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7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456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070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4868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3629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8901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754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787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57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688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962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907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14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923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316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31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774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714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47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ringer@pbcgov.org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3899"/>
            <a:ext cx="10515600" cy="612784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CARE Council Data Presentation 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June 24, 2020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2019 Ryan White Services Report (RSR)</a:t>
            </a:r>
          </a:p>
          <a:p>
            <a:pPr algn="ctr"/>
            <a:r>
              <a:rPr lang="en-US" dirty="0" smtClean="0"/>
              <a:t>Minority AIDS Initiative (MAI) GY2019-2020</a:t>
            </a:r>
          </a:p>
          <a:p>
            <a:pPr algn="ctr"/>
            <a:r>
              <a:rPr lang="en-US" dirty="0" smtClean="0"/>
              <a:t>HIV/AIDS Bureau (HAB) Performance Measures GY2019-2020</a:t>
            </a:r>
          </a:p>
          <a:p>
            <a:pPr algn="ctr"/>
            <a:r>
              <a:rPr lang="en-US" dirty="0" smtClean="0"/>
              <a:t>Quality Improvement Projects (QIPs) GY2019-2020</a:t>
            </a:r>
          </a:p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sz="1800" dirty="0" smtClean="0"/>
              <a:t>Shoshana Ringer, M.Ed. </a:t>
            </a:r>
          </a:p>
          <a:p>
            <a:pPr marL="0" indent="0" algn="ctr">
              <a:buNone/>
            </a:pPr>
            <a:r>
              <a:rPr lang="en-US" sz="1800" dirty="0" smtClean="0"/>
              <a:t>Ryan White Quality Management Coordinator</a:t>
            </a:r>
          </a:p>
          <a:p>
            <a:pPr marL="0" indent="0" algn="ctr">
              <a:buNone/>
            </a:pPr>
            <a:r>
              <a:rPr lang="en-US" sz="1800" dirty="0" smtClean="0">
                <a:hlinkClick r:id="rId2"/>
              </a:rPr>
              <a:t>sringer@pbcgov.org</a:t>
            </a:r>
            <a:endParaRPr lang="en-US" sz="1800" dirty="0" smtClean="0"/>
          </a:p>
          <a:p>
            <a:pPr marL="0" indent="0" algn="ctr">
              <a:buNone/>
            </a:pPr>
            <a:r>
              <a:rPr lang="en-US" sz="1800" dirty="0" smtClean="0"/>
              <a:t>561-355-4788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43148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C00000"/>
                </a:solidFill>
              </a:rPr>
              <a:t>2019 RSR </a:t>
            </a:r>
            <a:r>
              <a:rPr lang="en-US" sz="3600" dirty="0" smtClean="0">
                <a:solidFill>
                  <a:srgbClr val="C00000"/>
                </a:solidFill>
              </a:rPr>
              <a:t>Total Clients Served by Zip Code Summary (New to RSR Report)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15151499"/>
              </p:ext>
            </p:extLst>
          </p:nvPr>
        </p:nvGraphicFramePr>
        <p:xfrm>
          <a:off x="7671747" y="2520284"/>
          <a:ext cx="264197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1290">
                  <a:extLst>
                    <a:ext uri="{9D8B030D-6E8A-4147-A177-3AD203B41FA5}">
                      <a16:colId xmlns:a16="http://schemas.microsoft.com/office/drawing/2014/main" val="136624666"/>
                    </a:ext>
                  </a:extLst>
                </a:gridCol>
                <a:gridCol w="1580689">
                  <a:extLst>
                    <a:ext uri="{9D8B030D-6E8A-4147-A177-3AD203B41FA5}">
                      <a16:colId xmlns:a16="http://schemas.microsoft.com/office/drawing/2014/main" val="42794436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Zip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Clients</a:t>
                      </a:r>
                      <a:r>
                        <a:rPr lang="en-US" baseline="0" dirty="0" smtClean="0"/>
                        <a:t> Served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951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288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879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743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755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456797"/>
                  </a:ext>
                </a:extLst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4289" y="2183641"/>
            <a:ext cx="5960659" cy="399332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report resulted in a total of </a:t>
            </a:r>
            <a:r>
              <a:rPr lang="en-US" dirty="0"/>
              <a:t>3,314 </a:t>
            </a:r>
            <a:r>
              <a:rPr lang="en-US" dirty="0" smtClean="0"/>
              <a:t>clients served, within 62 zip codes in Palm Beach County.</a:t>
            </a:r>
          </a:p>
          <a:p>
            <a:r>
              <a:rPr lang="en-US" dirty="0" smtClean="0"/>
              <a:t>Zip codes are determined by the </a:t>
            </a:r>
            <a:r>
              <a:rPr lang="en-US" dirty="0"/>
              <a:t>client </a:t>
            </a:r>
            <a:r>
              <a:rPr lang="en-US" dirty="0" smtClean="0"/>
              <a:t>profile address information entered into the database.</a:t>
            </a:r>
          </a:p>
          <a:p>
            <a:r>
              <a:rPr lang="en-US" dirty="0" smtClean="0"/>
              <a:t>Charted are the 5 zip codes with the highest number of clients served.</a:t>
            </a:r>
          </a:p>
          <a:p>
            <a:r>
              <a:rPr lang="en-US" dirty="0" smtClean="0"/>
              <a:t>There were 23 zip codes in Palm Beach County that resulted in 10 or less clients served.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077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55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Minority AIDS Initiative (MAI)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5117"/>
            <a:ext cx="10515600" cy="4701846"/>
          </a:xfrm>
        </p:spPr>
        <p:txBody>
          <a:bodyPr/>
          <a:lstStyle/>
          <a:p>
            <a:r>
              <a:rPr lang="en-US" dirty="0" smtClean="0"/>
              <a:t>MAI </a:t>
            </a:r>
            <a:r>
              <a:rPr lang="en-US" dirty="0"/>
              <a:t>formula grants provide core medical and related support services to improve access and reduce disparities in health outcomes in metropolitan areas hardest hit </a:t>
            </a:r>
            <a:r>
              <a:rPr lang="en-US" dirty="0" smtClean="0"/>
              <a:t>by HIV/AIDS.</a:t>
            </a:r>
          </a:p>
          <a:p>
            <a:r>
              <a:rPr lang="en-US" dirty="0" smtClean="0"/>
              <a:t>In GY19, our local MAI program only supported intensive targeted Medical Case Management (MCM) services, which were prioritized for African Americans (including Haitians) and Hispanic/Latino(a) clients that had elevated viral loads.</a:t>
            </a:r>
          </a:p>
          <a:p>
            <a:r>
              <a:rPr lang="en-US" dirty="0" smtClean="0"/>
              <a:t>Clients in these </a:t>
            </a:r>
            <a:r>
              <a:rPr lang="en-US" dirty="0"/>
              <a:t>2</a:t>
            </a:r>
            <a:r>
              <a:rPr lang="en-US" dirty="0" smtClean="0"/>
              <a:t> populations, who have complex health issues, were enrolled in MAI services. MCM staff work closely with a team of the clients’ medical providers, to determine the best approach to assist the client in becoming healthier and maintaining better health.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37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624107"/>
              </p:ext>
            </p:extLst>
          </p:nvPr>
        </p:nvGraphicFramePr>
        <p:xfrm>
          <a:off x="4235412" y="1266891"/>
          <a:ext cx="3721062" cy="4458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416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MAI Data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4901" y="6192679"/>
            <a:ext cx="39336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C00000"/>
                </a:solidFill>
              </a:rPr>
              <a:t>* Haitian clients will count in more than one category on these reports.</a:t>
            </a:r>
            <a:endParaRPr lang="en-US" sz="1000" dirty="0">
              <a:solidFill>
                <a:srgbClr val="C00000"/>
              </a:solidFill>
            </a:endParaRPr>
          </a:p>
        </p:txBody>
      </p:sp>
      <p:graphicFrame>
        <p:nvGraphicFramePr>
          <p:cNvPr id="9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7813821"/>
              </p:ext>
            </p:extLst>
          </p:nvPr>
        </p:nvGraphicFramePr>
        <p:xfrm>
          <a:off x="8297839" y="1266891"/>
          <a:ext cx="3575713" cy="4466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130" y="1266891"/>
            <a:ext cx="3858198" cy="446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25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8457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C00000"/>
                </a:solidFill>
              </a:rPr>
              <a:t>MAI Data Comparison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9728185"/>
              </p:ext>
            </p:extLst>
          </p:nvPr>
        </p:nvGraphicFramePr>
        <p:xfrm>
          <a:off x="483358" y="1173163"/>
          <a:ext cx="5262349" cy="50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3739176"/>
              </p:ext>
            </p:extLst>
          </p:nvPr>
        </p:nvGraphicFramePr>
        <p:xfrm>
          <a:off x="6504295" y="1173163"/>
          <a:ext cx="5262349" cy="50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63468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26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HIV/AIDS Bureau (HAB) Health Outcome Measures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18596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Recipients should analyze performance measure data to assess quality of care and health disparities and use the performance measure data to inform quality improvement activities. </a:t>
            </a:r>
            <a:r>
              <a:rPr lang="en-US" sz="1400" dirty="0" smtClean="0"/>
              <a:t>(HRSA </a:t>
            </a:r>
            <a:r>
              <a:rPr lang="en-US" sz="1400" dirty="0"/>
              <a:t>PCN #</a:t>
            </a:r>
            <a:r>
              <a:rPr lang="en-US" sz="1400" dirty="0" smtClean="0"/>
              <a:t>15-02)</a:t>
            </a:r>
          </a:p>
          <a:p>
            <a:r>
              <a:rPr lang="en-US" dirty="0" smtClean="0"/>
              <a:t>In our program, the 2 performance measures we focus on for client health outcomes are the HAB measures of </a:t>
            </a:r>
          </a:p>
          <a:p>
            <a:pPr lvl="1"/>
            <a:r>
              <a:rPr lang="en-US" dirty="0" smtClean="0"/>
              <a:t>Viral Load Suppression and </a:t>
            </a:r>
          </a:p>
          <a:p>
            <a:pPr lvl="1"/>
            <a:r>
              <a:rPr lang="en-US" dirty="0"/>
              <a:t>Annual Retention in </a:t>
            </a:r>
            <a:r>
              <a:rPr lang="en-US" dirty="0" smtClean="0"/>
              <a:t>Care</a:t>
            </a:r>
          </a:p>
          <a:p>
            <a:r>
              <a:rPr lang="en-US" dirty="0" smtClean="0"/>
              <a:t>As we collect and analyze these measures, low performance is identified and studied to determine how we can improve the low performance measures. This occurs through the quality improvement (QI) activities.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5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2699"/>
            <a:ext cx="10515600" cy="59522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HAB Performance Measures </a:t>
            </a:r>
            <a:r>
              <a:rPr lang="en-US" b="1" dirty="0" smtClean="0">
                <a:solidFill>
                  <a:srgbClr val="C00000"/>
                </a:solidFill>
              </a:rPr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4651"/>
            <a:ext cx="10515600" cy="54794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Viral Suppression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400" u="sng" dirty="0"/>
              <a:t>Denominator:</a:t>
            </a:r>
            <a:r>
              <a:rPr lang="en-US" sz="2400" dirty="0"/>
              <a:t>  Number of </a:t>
            </a:r>
            <a:r>
              <a:rPr lang="en-US" sz="2400" dirty="0" smtClean="0"/>
              <a:t>patients </a:t>
            </a:r>
            <a:r>
              <a:rPr lang="en-US" sz="2400" dirty="0"/>
              <a:t>with a diagnosis of HIV with at least </a:t>
            </a:r>
            <a:r>
              <a:rPr lang="en-US" sz="2400" dirty="0" smtClean="0"/>
              <a:t>one medical </a:t>
            </a:r>
            <a:r>
              <a:rPr lang="en-US" sz="2400" dirty="0"/>
              <a:t>visit in the measurement </a:t>
            </a:r>
            <a:r>
              <a:rPr lang="en-US" sz="2400" dirty="0" smtClean="0"/>
              <a:t>year.</a:t>
            </a:r>
          </a:p>
          <a:p>
            <a:r>
              <a:rPr lang="en-US" sz="2400" u="sng" dirty="0" smtClean="0"/>
              <a:t>Numerator</a:t>
            </a:r>
            <a:r>
              <a:rPr lang="en-US" sz="2400" u="sng" dirty="0"/>
              <a:t>:</a:t>
            </a:r>
            <a:r>
              <a:rPr lang="en-US" sz="2400" dirty="0"/>
              <a:t> Number of patients in the denominator with a HIV viral load less than </a:t>
            </a:r>
            <a:r>
              <a:rPr lang="en-US" sz="2400" dirty="0" smtClean="0"/>
              <a:t>200 copies/ml </a:t>
            </a:r>
            <a:r>
              <a:rPr lang="en-US" sz="2400" dirty="0"/>
              <a:t>at last HIV viral load test during the measurement </a:t>
            </a:r>
            <a:r>
              <a:rPr lang="en-US" sz="2400" dirty="0" smtClean="0"/>
              <a:t>year.</a:t>
            </a:r>
          </a:p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Annual </a:t>
            </a:r>
            <a:r>
              <a:rPr lang="en-US" b="1" u="sng" dirty="0">
                <a:solidFill>
                  <a:srgbClr val="FF0000"/>
                </a:solidFill>
              </a:rPr>
              <a:t>Retention in Care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sz="2400" u="sng" dirty="0"/>
              <a:t>Denominator:</a:t>
            </a:r>
            <a:r>
              <a:rPr lang="en-US" sz="2400" dirty="0"/>
              <a:t> Number of </a:t>
            </a:r>
            <a:r>
              <a:rPr lang="en-US" sz="2400" dirty="0" smtClean="0"/>
              <a:t>patients </a:t>
            </a:r>
            <a:r>
              <a:rPr lang="en-US" sz="2400" dirty="0"/>
              <a:t>with a diagnosis of HIV who had at </a:t>
            </a:r>
            <a:r>
              <a:rPr lang="en-US" sz="2400" dirty="0" smtClean="0"/>
              <a:t>least one </a:t>
            </a:r>
            <a:r>
              <a:rPr lang="en-US" sz="2400" dirty="0"/>
              <a:t>HIV medical encounter within the 12-month measurement year</a:t>
            </a:r>
            <a:r>
              <a:rPr lang="en-US" sz="2400" dirty="0" smtClean="0"/>
              <a:t>.</a:t>
            </a:r>
          </a:p>
          <a:p>
            <a:r>
              <a:rPr lang="en-US" sz="2400" u="sng" dirty="0" smtClean="0"/>
              <a:t>Numerator</a:t>
            </a:r>
            <a:r>
              <a:rPr lang="en-US" sz="2400" u="sng" dirty="0"/>
              <a:t>:</a:t>
            </a:r>
            <a:r>
              <a:rPr lang="en-US" sz="2400" dirty="0"/>
              <a:t> Number of patients in the denominator who had at least two HIV medical </a:t>
            </a:r>
            <a:r>
              <a:rPr lang="en-US" sz="2400" dirty="0" smtClean="0"/>
              <a:t>care encounters </a:t>
            </a:r>
            <a:r>
              <a:rPr lang="en-US" sz="2400" dirty="0"/>
              <a:t>at least 90 days apart within a 12-month measurement year. At least one of the </a:t>
            </a:r>
            <a:r>
              <a:rPr lang="en-US" sz="2400" dirty="0" smtClean="0"/>
              <a:t>two HIV </a:t>
            </a:r>
            <a:r>
              <a:rPr lang="en-US" sz="2400" dirty="0"/>
              <a:t>medical care encounters needs to be a medical visit with a provider with </a:t>
            </a:r>
            <a:r>
              <a:rPr lang="en-US" sz="2400" dirty="0" smtClean="0"/>
              <a:t>prescribing privileges.</a:t>
            </a:r>
          </a:p>
          <a:p>
            <a:pPr lvl="1"/>
            <a:r>
              <a:rPr lang="en-US" sz="1600" dirty="0"/>
              <a:t>An HIV medical care encounter is a medical visit with a provider with prescribing privileges or an HIV viral load test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240017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3364395"/>
              </p:ext>
            </p:extLst>
          </p:nvPr>
        </p:nvGraphicFramePr>
        <p:xfrm>
          <a:off x="1449236" y="91722"/>
          <a:ext cx="10096770" cy="6650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3413">
                  <a:extLst>
                    <a:ext uri="{9D8B030D-6E8A-4147-A177-3AD203B41FA5}">
                      <a16:colId xmlns:a16="http://schemas.microsoft.com/office/drawing/2014/main" val="916810637"/>
                    </a:ext>
                  </a:extLst>
                </a:gridCol>
                <a:gridCol w="1772483">
                  <a:extLst>
                    <a:ext uri="{9D8B030D-6E8A-4147-A177-3AD203B41FA5}">
                      <a16:colId xmlns:a16="http://schemas.microsoft.com/office/drawing/2014/main" val="2740885315"/>
                    </a:ext>
                  </a:extLst>
                </a:gridCol>
                <a:gridCol w="1897022">
                  <a:extLst>
                    <a:ext uri="{9D8B030D-6E8A-4147-A177-3AD203B41FA5}">
                      <a16:colId xmlns:a16="http://schemas.microsoft.com/office/drawing/2014/main" val="3605431783"/>
                    </a:ext>
                  </a:extLst>
                </a:gridCol>
                <a:gridCol w="2119511">
                  <a:extLst>
                    <a:ext uri="{9D8B030D-6E8A-4147-A177-3AD203B41FA5}">
                      <a16:colId xmlns:a16="http://schemas.microsoft.com/office/drawing/2014/main" val="3589469821"/>
                    </a:ext>
                  </a:extLst>
                </a:gridCol>
                <a:gridCol w="1934341">
                  <a:extLst>
                    <a:ext uri="{9D8B030D-6E8A-4147-A177-3AD203B41FA5}">
                      <a16:colId xmlns:a16="http://schemas.microsoft.com/office/drawing/2014/main" val="4245632573"/>
                    </a:ext>
                  </a:extLst>
                </a:gridCol>
              </a:tblGrid>
              <a:tr h="3883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 Category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Viral Load Suppression 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Annual Retention in Care 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7767501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AOMC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627/731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696/731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831448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775/888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849/888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000662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 (LPAP)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185/186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171/186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9289119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Specialty Medical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371/419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386/419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298692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Oral Health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837/906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857/906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97784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Medical Nutritional Therapy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211/229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227/229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8914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Mental Health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137/164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156/164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29978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Health Insurance Assistance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418/457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423/457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536643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408/562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457/562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944169"/>
                  </a:ext>
                </a:extLst>
              </a:tr>
              <a:tr h="2749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Home &amp; Community Based Health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6/7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226425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MCM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1788/2020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1846/2020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636052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NMCM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457/518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458/518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077125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Eligibility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2503/2857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2539/2857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041865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EFA-PA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32/35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34/35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4516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EFA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58/69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54/69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90876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Food- Nutritional Supplements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248798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Food Bank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606/676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652/676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041157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Medical Transportation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466/558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530/558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708989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Emergency Housing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07793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Legal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201/238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228/238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508686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All Services All Funded Agencies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2598/2971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2640/2971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2575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10550" y="1199072"/>
            <a:ext cx="1138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GY 19-20</a:t>
            </a:r>
          </a:p>
          <a:p>
            <a:endParaRPr lang="en-US" dirty="0" smtClean="0"/>
          </a:p>
          <a:p>
            <a:r>
              <a:rPr lang="en-US" sz="1200" dirty="0" smtClean="0"/>
              <a:t>(3/1/2019 through 2/28/2020)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408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8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Quality Improvement Projects (QIP)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0150"/>
            <a:ext cx="10515600" cy="5157788"/>
          </a:xfrm>
        </p:spPr>
        <p:txBody>
          <a:bodyPr>
            <a:normAutofit/>
          </a:bodyPr>
          <a:lstStyle/>
          <a:p>
            <a:r>
              <a:rPr lang="en-US" dirty="0" smtClean="0"/>
              <a:t>Quality improvement involves the development and implementation of activities to make changes to the program in response to the performance data results. To do this, Recipients and Sub-recipients are required to implement quality improvement activities aimed at </a:t>
            </a:r>
            <a:r>
              <a:rPr lang="en-US" dirty="0" smtClean="0">
                <a:solidFill>
                  <a:srgbClr val="00B050"/>
                </a:solidFill>
              </a:rPr>
              <a:t>improving patient care, health outcomes, and patient satisfaction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Once QIPs are created and tested, we are then able to understand if specific changes or improvements had a positive impact on patient health outcomes or if further changes in RWHAP funded services are necessary.</a:t>
            </a:r>
          </a:p>
          <a:p>
            <a:r>
              <a:rPr lang="en-US" dirty="0" smtClean="0"/>
              <a:t>2019 Project:</a:t>
            </a:r>
          </a:p>
          <a:p>
            <a:pPr lvl="1"/>
            <a:r>
              <a:rPr lang="en-US" dirty="0" smtClean="0"/>
              <a:t>Improving HIV Health Outcomes with Data (Case Managed, Non-Suppressed)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606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20336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Quality Improvement Project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305501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Improving HIV Health Outcomes for Ryan White Non-Virally Suppressed Clients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78049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Quality Improvement Initiative: Improving HIV health outcomes </a:t>
            </a:r>
            <a:r>
              <a:rPr lang="en-US" b="1" dirty="0" smtClean="0">
                <a:solidFill>
                  <a:srgbClr val="C00000"/>
                </a:solidFill>
              </a:rPr>
              <a:t>of Non-VS clients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Project </a:t>
            </a:r>
            <a:r>
              <a:rPr lang="en-US" b="1" dirty="0"/>
              <a:t>Objective</a:t>
            </a:r>
            <a:endParaRPr lang="en-US" dirty="0"/>
          </a:p>
          <a:p>
            <a:r>
              <a:rPr lang="en-US" dirty="0"/>
              <a:t>Develop a quality improvement collaborative to increase the number of People Living with HIV (PLWH) </a:t>
            </a:r>
            <a:r>
              <a:rPr lang="en-US" dirty="0" smtClean="0"/>
              <a:t>who </a:t>
            </a:r>
            <a:r>
              <a:rPr lang="en-US" dirty="0"/>
              <a:t>have suppressed HIV Viral load </a:t>
            </a:r>
            <a:r>
              <a:rPr lang="en-US" dirty="0" smtClean="0"/>
              <a:t>from 82% to 90% within </a:t>
            </a:r>
            <a:r>
              <a:rPr lang="en-US" dirty="0"/>
              <a:t>the measurement </a:t>
            </a:r>
            <a:r>
              <a:rPr lang="en-US" dirty="0" smtClean="0"/>
              <a:t>period (2019 calendar year).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Setting</a:t>
            </a:r>
            <a:endParaRPr lang="en-US" dirty="0"/>
          </a:p>
          <a:p>
            <a:r>
              <a:rPr lang="en-US" dirty="0"/>
              <a:t>Medical Case Management </a:t>
            </a:r>
            <a:r>
              <a:rPr lang="en-US" dirty="0" smtClean="0"/>
              <a:t>Sub-recipients </a:t>
            </a:r>
            <a:r>
              <a:rPr lang="en-US" dirty="0"/>
              <a:t>receiving Ryan White (RW) Part A funding in Palm Beach County</a:t>
            </a:r>
          </a:p>
          <a:p>
            <a:pPr marL="0" indent="0">
              <a:buNone/>
            </a:pPr>
            <a:r>
              <a:rPr lang="en-US" b="1" dirty="0"/>
              <a:t>Performance Measure</a:t>
            </a:r>
            <a:r>
              <a:rPr lang="en-US" dirty="0"/>
              <a:t>: HIV Viral load Suppression</a:t>
            </a:r>
          </a:p>
          <a:p>
            <a:r>
              <a:rPr lang="en-US" dirty="0"/>
              <a:t>Percentage of patients, regardless of age, with a diagnosis of HIV with a HIV viral load less than 200 copies/ml at last HIV viral load test during the measurement year.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10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784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</a:rPr>
              <a:t>Ryan White HIV/AIDS Program Service Report (RSR)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40611"/>
            <a:ext cx="10515600" cy="473635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RSR is an annual Client summary report required by our funders Health Resources &amp; Services Administration (HRSA).</a:t>
            </a:r>
          </a:p>
          <a:p>
            <a:r>
              <a:rPr lang="en-US" dirty="0" smtClean="0"/>
              <a:t>Funded Subrecipients, who provide services under the Part A program, are required to document and submit data on the clients they serve. </a:t>
            </a:r>
          </a:p>
          <a:p>
            <a:r>
              <a:rPr lang="en-US" dirty="0" smtClean="0"/>
              <a:t>Data is reported on a </a:t>
            </a:r>
            <a:r>
              <a:rPr lang="en-US" i="1" dirty="0" smtClean="0"/>
              <a:t>calendar</a:t>
            </a:r>
            <a:r>
              <a:rPr lang="en-US" dirty="0" smtClean="0"/>
              <a:t> year (January-December), not a </a:t>
            </a:r>
            <a:r>
              <a:rPr lang="en-US" i="1" dirty="0" smtClean="0"/>
              <a:t>grant</a:t>
            </a:r>
            <a:r>
              <a:rPr lang="en-US" dirty="0" smtClean="0"/>
              <a:t> year (March-February).</a:t>
            </a:r>
          </a:p>
          <a:p>
            <a:r>
              <a:rPr lang="en-US" dirty="0" smtClean="0"/>
              <a:t>These data sets are utilized by our program;</a:t>
            </a:r>
          </a:p>
          <a:p>
            <a:pPr lvl="1"/>
            <a:r>
              <a:rPr lang="en-US" dirty="0"/>
              <a:t>To understand the types of clients we </a:t>
            </a:r>
            <a:r>
              <a:rPr lang="en-US" dirty="0" smtClean="0"/>
              <a:t>served,</a:t>
            </a:r>
            <a:endParaRPr lang="en-US" dirty="0"/>
          </a:p>
          <a:p>
            <a:pPr lvl="1"/>
            <a:r>
              <a:rPr lang="en-US" dirty="0"/>
              <a:t>To make informed decisions on prioritizing needed services and allocating funds </a:t>
            </a:r>
            <a:r>
              <a:rPr lang="en-US" dirty="0" smtClean="0"/>
              <a:t>to services provided,</a:t>
            </a:r>
            <a:endParaRPr lang="en-US" dirty="0"/>
          </a:p>
          <a:p>
            <a:pPr lvl="1"/>
            <a:r>
              <a:rPr lang="en-US" dirty="0" smtClean="0"/>
              <a:t>To explain how we are using our funds and supporting health outcomes of our clients, in our annual grant application.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40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Quality Improvement Initiative: Improving HIV health outcomes of Non-VS </a:t>
            </a:r>
            <a:r>
              <a:rPr lang="en-US" sz="4000" b="1" dirty="0" smtClean="0">
                <a:solidFill>
                  <a:srgbClr val="C00000"/>
                </a:solidFill>
              </a:rPr>
              <a:t>clients cont</a:t>
            </a:r>
            <a:r>
              <a:rPr lang="en-US" sz="4000" b="1" dirty="0">
                <a:solidFill>
                  <a:srgbClr val="C00000"/>
                </a:solidFill>
              </a:rPr>
              <a:t>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8924"/>
            <a:ext cx="10515600" cy="45583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Data Abstraction Time Frame</a:t>
            </a:r>
            <a:r>
              <a:rPr lang="en-US" dirty="0" smtClean="0"/>
              <a:t>:</a:t>
            </a:r>
          </a:p>
          <a:p>
            <a:r>
              <a:rPr lang="en-US" dirty="0" smtClean="0"/>
              <a:t>Baseline </a:t>
            </a:r>
            <a:r>
              <a:rPr lang="en-US" dirty="0"/>
              <a:t>data: Jan 1st -December 31st, </a:t>
            </a:r>
            <a:r>
              <a:rPr lang="en-US" dirty="0" smtClean="0"/>
              <a:t>2018</a:t>
            </a:r>
            <a:endParaRPr lang="en-US" dirty="0"/>
          </a:p>
          <a:p>
            <a:r>
              <a:rPr lang="en-US" dirty="0" smtClean="0"/>
              <a:t>Follow-up </a:t>
            </a:r>
            <a:r>
              <a:rPr lang="en-US" dirty="0"/>
              <a:t>data: </a:t>
            </a:r>
          </a:p>
          <a:p>
            <a:pPr lvl="1"/>
            <a:r>
              <a:rPr lang="en-US" sz="2600" dirty="0" smtClean="0"/>
              <a:t>Jan </a:t>
            </a:r>
            <a:r>
              <a:rPr lang="en-US" sz="2600" dirty="0"/>
              <a:t>1st- March 31st, </a:t>
            </a:r>
            <a:r>
              <a:rPr lang="en-US" sz="2600" dirty="0" smtClean="0"/>
              <a:t>2019</a:t>
            </a:r>
          </a:p>
          <a:p>
            <a:pPr lvl="1"/>
            <a:r>
              <a:rPr lang="en-US" sz="2600" dirty="0" smtClean="0"/>
              <a:t>April </a:t>
            </a:r>
            <a:r>
              <a:rPr lang="en-US" sz="2600" dirty="0"/>
              <a:t>1st -June </a:t>
            </a:r>
            <a:r>
              <a:rPr lang="en-US" sz="2600" dirty="0" smtClean="0"/>
              <a:t>30th</a:t>
            </a:r>
          </a:p>
          <a:p>
            <a:pPr lvl="1"/>
            <a:r>
              <a:rPr lang="en-US" sz="2600" dirty="0" smtClean="0"/>
              <a:t>July1st-September 30th</a:t>
            </a:r>
          </a:p>
          <a:p>
            <a:pPr lvl="1"/>
            <a:r>
              <a:rPr lang="en-US" sz="2600" dirty="0" smtClean="0"/>
              <a:t>October </a:t>
            </a:r>
            <a:r>
              <a:rPr lang="en-US" sz="2600" dirty="0"/>
              <a:t>1st -December 31st, </a:t>
            </a:r>
            <a:r>
              <a:rPr lang="en-US" sz="2600" dirty="0" smtClean="0"/>
              <a:t>2019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Data Exclusions:</a:t>
            </a:r>
          </a:p>
          <a:p>
            <a:r>
              <a:rPr lang="en-US" dirty="0" smtClean="0"/>
              <a:t>Clients </a:t>
            </a:r>
            <a:r>
              <a:rPr lang="en-US" dirty="0"/>
              <a:t>were excluded from the QIP cohort if they were deceased, had relocated, did not have </a:t>
            </a:r>
            <a:r>
              <a:rPr lang="en-US" dirty="0" smtClean="0"/>
              <a:t>a viral </a:t>
            </a:r>
            <a:r>
              <a:rPr lang="en-US" dirty="0"/>
              <a:t>load test result, or were inactive during the measurement period.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697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2662" y="12748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736978" y="1587790"/>
            <a:ext cx="10701283" cy="145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Baseline Data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HIV Viral Suppression rates during Calendar year 2018 (January – December)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Baseline data as of December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 2018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: </a:t>
            </a:r>
          </a:p>
          <a:p>
            <a:pPr lvl="1">
              <a:spcBef>
                <a:spcPts val="0"/>
              </a:spcBef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162 Non- Virally Suppressed Case Managed(CM)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 clients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defRPr/>
            </a:pPr>
            <a:r>
              <a:rPr lang="en-US" sz="1600" dirty="0" smtClean="0">
                <a:solidFill>
                  <a:prstClr val="black"/>
                </a:solidFill>
                <a:cs typeface="Calibri" panose="020F0502020204030204" pitchFamily="34" charset="0"/>
              </a:rPr>
              <a:t>82% Viral Suppression Rate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91854"/>
              </p:ext>
            </p:extLst>
          </p:nvPr>
        </p:nvGraphicFramePr>
        <p:xfrm>
          <a:off x="3534770" y="3340974"/>
          <a:ext cx="4683813" cy="3209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84371">
                  <a:extLst>
                    <a:ext uri="{9D8B030D-6E8A-4147-A177-3AD203B41FA5}">
                      <a16:colId xmlns:a16="http://schemas.microsoft.com/office/drawing/2014/main" val="2229822598"/>
                    </a:ext>
                  </a:extLst>
                </a:gridCol>
                <a:gridCol w="699442">
                  <a:extLst>
                    <a:ext uri="{9D8B030D-6E8A-4147-A177-3AD203B41FA5}">
                      <a16:colId xmlns:a16="http://schemas.microsoft.com/office/drawing/2014/main" val="419633207"/>
                    </a:ext>
                  </a:extLst>
                </a:gridCol>
              </a:tblGrid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</a:t>
                      </a:r>
                      <a:r>
                        <a:rPr lang="en-US" sz="1400" b="0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Number of CM clients Non-Virally Suppressed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162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36964581"/>
                  </a:ext>
                </a:extLst>
              </a:tr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Black African American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9717662"/>
                  </a:ext>
                </a:extLst>
              </a:tr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White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3016791"/>
                  </a:ext>
                </a:extLst>
              </a:tr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Asian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7017534"/>
                  </a:ext>
                </a:extLst>
              </a:tr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American Indian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3614015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Native Hawaiian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80404865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Haitian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1993327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Hispanic/Latino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642934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74597220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Female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6908859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Transgender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8955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29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13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QIP Cohort Demographics Characteristics</a:t>
            </a:r>
            <a:endParaRPr lang="en-US" sz="40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40463"/>
              </p:ext>
            </p:extLst>
          </p:nvPr>
        </p:nvGraphicFramePr>
        <p:xfrm>
          <a:off x="411709" y="738449"/>
          <a:ext cx="4078404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398">
                  <a:extLst>
                    <a:ext uri="{9D8B030D-6E8A-4147-A177-3AD203B41FA5}">
                      <a16:colId xmlns:a16="http://schemas.microsoft.com/office/drawing/2014/main" val="2936229173"/>
                    </a:ext>
                  </a:extLst>
                </a:gridCol>
                <a:gridCol w="1116040">
                  <a:extLst>
                    <a:ext uri="{9D8B030D-6E8A-4147-A177-3AD203B41FA5}">
                      <a16:colId xmlns:a16="http://schemas.microsoft.com/office/drawing/2014/main" val="2294559959"/>
                    </a:ext>
                  </a:extLst>
                </a:gridCol>
                <a:gridCol w="1285966">
                  <a:extLst>
                    <a:ext uri="{9D8B030D-6E8A-4147-A177-3AD203B41FA5}">
                      <a16:colId xmlns:a16="http://schemas.microsoft.com/office/drawing/2014/main" val="1541393041"/>
                    </a:ext>
                  </a:extLst>
                </a:gridCol>
              </a:tblGrid>
              <a:tr h="52906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Demographic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Number (n=117)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% (60%)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723372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Gender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580124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Male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71 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520643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Female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39%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32939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Transgender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6226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Race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131990"/>
                  </a:ext>
                </a:extLst>
              </a:tr>
              <a:tr h="618805">
                <a:tc>
                  <a:txBody>
                    <a:bodyPr/>
                    <a:lstStyle/>
                    <a:p>
                      <a:r>
                        <a:rPr lang="en-US" dirty="0" smtClean="0"/>
                        <a:t>Black/African American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94134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6774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34126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Ethnicity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49590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Non-Hispanic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704792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12%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215157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Haitian Born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703715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62957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754515"/>
                  </a:ext>
                </a:extLst>
              </a:tr>
            </a:tbl>
          </a:graphicData>
        </a:graphic>
      </p:graphicFrame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4251162"/>
              </p:ext>
            </p:extLst>
          </p:nvPr>
        </p:nvGraphicFramePr>
        <p:xfrm>
          <a:off x="6905766" y="917764"/>
          <a:ext cx="4661849" cy="5556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2801">
                  <a:extLst>
                    <a:ext uri="{9D8B030D-6E8A-4147-A177-3AD203B41FA5}">
                      <a16:colId xmlns:a16="http://schemas.microsoft.com/office/drawing/2014/main" val="2936229173"/>
                    </a:ext>
                  </a:extLst>
                </a:gridCol>
                <a:gridCol w="1686057">
                  <a:extLst>
                    <a:ext uri="{9D8B030D-6E8A-4147-A177-3AD203B41FA5}">
                      <a16:colId xmlns:a16="http://schemas.microsoft.com/office/drawing/2014/main" val="2294559959"/>
                    </a:ext>
                  </a:extLst>
                </a:gridCol>
                <a:gridCol w="1312991">
                  <a:extLst>
                    <a:ext uri="{9D8B030D-6E8A-4147-A177-3AD203B41FA5}">
                      <a16:colId xmlns:a16="http://schemas.microsoft.com/office/drawing/2014/main" val="1541393041"/>
                    </a:ext>
                  </a:extLst>
                </a:gridCol>
              </a:tblGrid>
              <a:tr h="38878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Demographic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Number (n=117)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% (60%)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723372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Age Group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580124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13-17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520643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18-24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329398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25-34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62268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/>
                        <a:t>35-44</a:t>
                      </a:r>
                      <a:endParaRPr lang="en-US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12%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131990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45-54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941348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55-64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67748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65&gt;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34126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Housing Type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49590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Stable/Permanent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704792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Temporary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215157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/>
                        <a:t>Unstable</a:t>
                      </a:r>
                      <a:endParaRPr lang="en-US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703715"/>
                  </a:ext>
                </a:extLst>
              </a:tr>
            </a:tbl>
          </a:graphicData>
        </a:graphic>
      </p:graphicFrame>
      <p:graphicFrame>
        <p:nvGraphicFramePr>
          <p:cNvPr id="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8002065"/>
              </p:ext>
            </p:extLst>
          </p:nvPr>
        </p:nvGraphicFramePr>
        <p:xfrm>
          <a:off x="4533331" y="738449"/>
          <a:ext cx="1164608" cy="6054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608">
                  <a:extLst>
                    <a:ext uri="{9D8B030D-6E8A-4147-A177-3AD203B41FA5}">
                      <a16:colId xmlns:a16="http://schemas.microsoft.com/office/drawing/2014/main" val="2294559959"/>
                    </a:ext>
                  </a:extLst>
                </a:gridCol>
              </a:tblGrid>
              <a:tr h="64214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Excluded (n=162)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723372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580124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520643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32939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6226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131990"/>
                  </a:ext>
                </a:extLst>
              </a:tr>
              <a:tr h="641695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94134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6774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34126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49590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704792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215157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703715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62957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754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0011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1352"/>
            <a:ext cx="10515600" cy="113612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1254"/>
            <a:ext cx="10939818" cy="51315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Testing </a:t>
            </a:r>
            <a:r>
              <a:rPr lang="en-US" sz="2400" b="1" dirty="0"/>
              <a:t>QI </a:t>
            </a:r>
            <a:r>
              <a:rPr lang="en-US" sz="2400" b="1" dirty="0" smtClean="0"/>
              <a:t>Interventions</a:t>
            </a:r>
          </a:p>
          <a:p>
            <a:r>
              <a:rPr lang="en-US" sz="2000" dirty="0" smtClean="0"/>
              <a:t>QI </a:t>
            </a:r>
            <a:r>
              <a:rPr lang="en-US" sz="2000" dirty="0"/>
              <a:t>teams identified their ideas of change and tested them using a PDSA rapid cycle</a:t>
            </a:r>
            <a:br>
              <a:rPr lang="en-US" sz="2000" dirty="0"/>
            </a:br>
            <a:r>
              <a:rPr lang="en-US" sz="2000" dirty="0"/>
              <a:t>improvement </a:t>
            </a:r>
            <a:r>
              <a:rPr lang="en-US" sz="2000" dirty="0" smtClean="0"/>
              <a:t>measurement </a:t>
            </a:r>
            <a:r>
              <a:rPr lang="en-US" sz="2000" dirty="0"/>
              <a:t>on small </a:t>
            </a:r>
            <a:r>
              <a:rPr lang="en-US" sz="2000" dirty="0" smtClean="0"/>
              <a:t>scale.</a:t>
            </a:r>
          </a:p>
          <a:p>
            <a:r>
              <a:rPr lang="en-US" sz="2000" dirty="0" smtClean="0"/>
              <a:t>The </a:t>
            </a:r>
            <a:r>
              <a:rPr lang="en-US" sz="2000" dirty="0"/>
              <a:t>following interventions were tested</a:t>
            </a:r>
            <a:r>
              <a:rPr lang="en-US" sz="2000" dirty="0" smtClean="0"/>
              <a:t>:</a:t>
            </a:r>
            <a:endParaRPr lang="en-US" sz="2000" dirty="0"/>
          </a:p>
          <a:p>
            <a:pPr lvl="1"/>
            <a:r>
              <a:rPr lang="en-US" sz="2000" b="1" dirty="0" smtClean="0"/>
              <a:t>(</a:t>
            </a:r>
            <a:r>
              <a:rPr lang="en-US" sz="2000" b="1" dirty="0"/>
              <a:t>a) </a:t>
            </a:r>
            <a:r>
              <a:rPr lang="en-US" sz="2000" dirty="0"/>
              <a:t>Improving adherence to medications by setting-up phone alarm </a:t>
            </a:r>
            <a:r>
              <a:rPr lang="en-US" sz="2000" dirty="0" smtClean="0"/>
              <a:t>reminders</a:t>
            </a:r>
          </a:p>
          <a:p>
            <a:pPr lvl="1"/>
            <a:r>
              <a:rPr lang="en-US" sz="2000" b="1" dirty="0" smtClean="0"/>
              <a:t>(b</a:t>
            </a:r>
            <a:r>
              <a:rPr lang="en-US" sz="2000" b="1" dirty="0"/>
              <a:t>)</a:t>
            </a:r>
            <a:r>
              <a:rPr lang="en-US" sz="2000" dirty="0"/>
              <a:t> Removing behavioral health barriers by offering behavioral health assessment and</a:t>
            </a:r>
            <a:br>
              <a:rPr lang="en-US" sz="2000" dirty="0"/>
            </a:br>
            <a:r>
              <a:rPr lang="en-US" sz="2000" dirty="0"/>
              <a:t>referral to mental health </a:t>
            </a:r>
            <a:r>
              <a:rPr lang="en-US" sz="2000" dirty="0" smtClean="0"/>
              <a:t>therapists</a:t>
            </a:r>
          </a:p>
          <a:p>
            <a:pPr lvl="1"/>
            <a:r>
              <a:rPr lang="en-US" sz="2000" b="1" dirty="0" smtClean="0"/>
              <a:t>(c</a:t>
            </a:r>
            <a:r>
              <a:rPr lang="en-US" sz="2000" b="1" dirty="0"/>
              <a:t>)</a:t>
            </a:r>
            <a:r>
              <a:rPr lang="en-US" sz="2000" dirty="0"/>
              <a:t> Decreasing behavioral health barriers to achieve HIV viral load suppression by</a:t>
            </a:r>
            <a:br>
              <a:rPr lang="en-US" sz="2000" dirty="0"/>
            </a:br>
            <a:r>
              <a:rPr lang="en-US" sz="2000" dirty="0"/>
              <a:t>selecting and administering an evidence based tool to screen clients for symptoms of</a:t>
            </a:r>
            <a:br>
              <a:rPr lang="en-US" sz="2000" dirty="0"/>
            </a:br>
            <a:r>
              <a:rPr lang="en-US" sz="2000" dirty="0"/>
              <a:t>Post-Traumatic Stress Syndrome (PTSD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b="1" dirty="0" smtClean="0"/>
              <a:t>(</a:t>
            </a:r>
            <a:r>
              <a:rPr lang="en-US" sz="2000" b="1" dirty="0"/>
              <a:t>d)</a:t>
            </a:r>
            <a:r>
              <a:rPr lang="en-US" sz="2000" dirty="0"/>
              <a:t> Improving adherence to treatment by assessing barriers and readiness to change</a:t>
            </a:r>
            <a:br>
              <a:rPr lang="en-US" sz="2000" dirty="0"/>
            </a:br>
            <a:r>
              <a:rPr lang="en-US" sz="2000" dirty="0"/>
              <a:t>health behaviors. The intervention model was based on the Transtheoretical or</a:t>
            </a:r>
            <a:br>
              <a:rPr lang="en-US" sz="2000" dirty="0"/>
            </a:br>
            <a:r>
              <a:rPr lang="en-US" sz="2000" dirty="0"/>
              <a:t>Stages of Change </a:t>
            </a:r>
            <a:r>
              <a:rPr lang="en-US" sz="2000" dirty="0" smtClean="0"/>
              <a:t>Model</a:t>
            </a:r>
          </a:p>
          <a:p>
            <a:pPr lvl="1"/>
            <a:r>
              <a:rPr lang="en-US" sz="2000" b="1" dirty="0" smtClean="0"/>
              <a:t>(e</a:t>
            </a:r>
            <a:r>
              <a:rPr lang="en-US" sz="2000" b="1" dirty="0"/>
              <a:t>)</a:t>
            </a:r>
            <a:r>
              <a:rPr lang="en-US" sz="2000" dirty="0"/>
              <a:t> Improving medication adherence by promoting change of negative health behaviors</a:t>
            </a:r>
            <a:br>
              <a:rPr lang="en-US" sz="2000" dirty="0"/>
            </a:br>
            <a:r>
              <a:rPr lang="en-US" sz="2000" dirty="0"/>
              <a:t>and participation of non-virally suppressed clients in Interdisciplinary Care Team</a:t>
            </a:r>
            <a:br>
              <a:rPr lang="en-US" sz="2000" dirty="0"/>
            </a:br>
            <a:r>
              <a:rPr lang="en-US" sz="2000" dirty="0"/>
              <a:t>(ICT) meetings. </a:t>
            </a:r>
          </a:p>
        </p:txBody>
      </p:sp>
    </p:spTree>
    <p:extLst>
      <p:ext uri="{BB962C8B-B14F-4D97-AF65-F5344CB8AC3E}">
        <p14:creationId xmlns:p14="http://schemas.microsoft.com/office/powerpoint/2010/main" val="23250970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Results</a:t>
            </a:r>
          </a:p>
          <a:p>
            <a:r>
              <a:rPr lang="en-US" sz="2000" dirty="0" smtClean="0"/>
              <a:t>By </a:t>
            </a:r>
            <a:r>
              <a:rPr lang="en-US" sz="2000" dirty="0"/>
              <a:t>the end of the measurement period (12/31/2019), there were 117 of the initial 162 clients</a:t>
            </a:r>
            <a:br>
              <a:rPr lang="en-US" sz="2000" dirty="0"/>
            </a:br>
            <a:r>
              <a:rPr lang="en-US" sz="2000" dirty="0"/>
              <a:t>remained in the QIP cohort. Forty </a:t>
            </a:r>
            <a:r>
              <a:rPr lang="en-US" sz="2000" dirty="0" smtClean="0"/>
              <a:t>five (45) </a:t>
            </a:r>
            <a:r>
              <a:rPr lang="en-US" sz="2000" dirty="0"/>
              <a:t>clients were excluded due to inactive status and one </a:t>
            </a:r>
            <a:r>
              <a:rPr lang="en-US" sz="2000" dirty="0" smtClean="0"/>
              <a:t>for not </a:t>
            </a:r>
            <a:r>
              <a:rPr lang="en-US" sz="2000" dirty="0"/>
              <a:t>having a viral load test result in 2019. Sixty percent (60%) of clients achieved HIV Viral </a:t>
            </a:r>
            <a:r>
              <a:rPr lang="en-US" sz="2000" dirty="0" smtClean="0"/>
              <a:t>Load suppression</a:t>
            </a:r>
            <a:r>
              <a:rPr lang="en-US" sz="2000" dirty="0"/>
              <a:t>.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186463"/>
              </p:ext>
            </p:extLst>
          </p:nvPr>
        </p:nvGraphicFramePr>
        <p:xfrm>
          <a:off x="2628899" y="3663267"/>
          <a:ext cx="6134102" cy="1737360"/>
        </p:xfrm>
        <a:graphic>
          <a:graphicData uri="http://schemas.openxmlformats.org/drawingml/2006/table">
            <a:tbl>
              <a:tblPr/>
              <a:tblGrid>
                <a:gridCol w="2614614">
                  <a:extLst>
                    <a:ext uri="{9D8B030D-6E8A-4147-A177-3AD203B41FA5}">
                      <a16:colId xmlns:a16="http://schemas.microsoft.com/office/drawing/2014/main" val="3445733764"/>
                    </a:ext>
                  </a:extLst>
                </a:gridCol>
                <a:gridCol w="1474788">
                  <a:extLst>
                    <a:ext uri="{9D8B030D-6E8A-4147-A177-3AD203B41FA5}">
                      <a16:colId xmlns:a16="http://schemas.microsoft.com/office/drawing/2014/main" val="2012933506"/>
                    </a:ext>
                  </a:extLst>
                </a:gridCol>
                <a:gridCol w="2044700">
                  <a:extLst>
                    <a:ext uri="{9D8B030D-6E8A-4147-A177-3AD203B41FA5}">
                      <a16:colId xmlns:a16="http://schemas.microsoft.com/office/drawing/2014/main" val="312291642"/>
                    </a:ext>
                  </a:extLst>
                </a:gridCol>
              </a:tblGrid>
              <a:tr h="471494"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Virally Suppressed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 Baseline (12/31/2018)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 of </a:t>
                      </a:r>
                      <a:r>
                        <a:rPr lang="en-US" sz="1400" b="0" i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12/31/2019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263314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Numerator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3661970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Denominator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143193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Percentage not suppressed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100% </a:t>
                      </a:r>
                      <a:endParaRPr lang="en-US" sz="1400" b="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40%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1235689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Percentage Suppressed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0% </a:t>
                      </a:r>
                      <a:endParaRPr lang="en-US" sz="1400" b="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60%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555559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38250" y="3275698"/>
            <a:ext cx="128926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612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5796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253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400" b="1" dirty="0" smtClean="0"/>
              <a:t>Results cont.</a:t>
            </a:r>
          </a:p>
          <a:p>
            <a:r>
              <a:rPr lang="en-US" dirty="0"/>
              <a:t>The final QIP cohort was comprised of 117 clients. </a:t>
            </a:r>
            <a:endParaRPr lang="en-US" dirty="0" smtClean="0"/>
          </a:p>
          <a:p>
            <a:r>
              <a:rPr lang="en-US" dirty="0" smtClean="0"/>
              <a:t>The average </a:t>
            </a:r>
            <a:r>
              <a:rPr lang="en-US" dirty="0"/>
              <a:t>age </a:t>
            </a:r>
            <a:r>
              <a:rPr lang="en-US" dirty="0" smtClean="0"/>
              <a:t>was 48. </a:t>
            </a:r>
          </a:p>
          <a:p>
            <a:r>
              <a:rPr lang="en-US" dirty="0" smtClean="0"/>
              <a:t>The </a:t>
            </a:r>
            <a:r>
              <a:rPr lang="en-US" dirty="0"/>
              <a:t>majority (77.8</a:t>
            </a:r>
            <a:r>
              <a:rPr lang="en-US" dirty="0" smtClean="0"/>
              <a:t>%) </a:t>
            </a:r>
            <a:r>
              <a:rPr lang="en-US" dirty="0"/>
              <a:t>of clients were </a:t>
            </a:r>
            <a:r>
              <a:rPr lang="en-US" dirty="0" smtClean="0"/>
              <a:t>Black/African American</a:t>
            </a:r>
            <a:r>
              <a:rPr lang="en-US" dirty="0"/>
              <a:t>, 88% were Non-Hispanic </a:t>
            </a:r>
            <a:r>
              <a:rPr lang="en-US" dirty="0" smtClean="0"/>
              <a:t>Latino(a), 24.8</a:t>
            </a:r>
            <a:r>
              <a:rPr lang="en-US" dirty="0"/>
              <a:t>% Haitian born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Most </a:t>
            </a:r>
            <a:r>
              <a:rPr lang="en-US" dirty="0"/>
              <a:t>(88%) clients lived </a:t>
            </a:r>
            <a:r>
              <a:rPr lang="en-US" dirty="0" smtClean="0"/>
              <a:t>in stable housing, </a:t>
            </a:r>
            <a:r>
              <a:rPr lang="en-US" dirty="0"/>
              <a:t>6% had a temporary living arrangement, and 6% lived in unstable </a:t>
            </a:r>
            <a:r>
              <a:rPr lang="en-US" dirty="0" smtClean="0"/>
              <a:t>housing.</a:t>
            </a:r>
          </a:p>
          <a:p>
            <a:r>
              <a:rPr lang="en-US" dirty="0" smtClean="0"/>
              <a:t>MCM </a:t>
            </a:r>
            <a:r>
              <a:rPr lang="en-US" dirty="0"/>
              <a:t>subrecipients concluded their QIP cycles by adopting the following changes: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a) </a:t>
            </a:r>
            <a:r>
              <a:rPr lang="en-US" dirty="0" smtClean="0"/>
              <a:t>setting phone </a:t>
            </a:r>
            <a:r>
              <a:rPr lang="en-US" dirty="0"/>
              <a:t>cell alarm reminders to improve adherence to medications,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b) screening and referral </a:t>
            </a:r>
            <a:r>
              <a:rPr lang="en-US" dirty="0" smtClean="0"/>
              <a:t>of clients </a:t>
            </a:r>
            <a:r>
              <a:rPr lang="en-US" dirty="0"/>
              <a:t>with undiagnosed, untreated behavioral health issues,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c) involving clients </a:t>
            </a:r>
            <a:r>
              <a:rPr lang="en-US" dirty="0" smtClean="0"/>
              <a:t>in interdisciplinary </a:t>
            </a:r>
            <a:r>
              <a:rPr lang="en-US" dirty="0"/>
              <a:t>care team (ICT) meetings and </a:t>
            </a:r>
            <a:r>
              <a:rPr lang="en-US" dirty="0" smtClean="0"/>
              <a:t>care planning </a:t>
            </a:r>
            <a:r>
              <a:rPr lang="en-US" dirty="0"/>
              <a:t>to improve knowledge of </a:t>
            </a:r>
            <a:r>
              <a:rPr lang="en-US" dirty="0" smtClean="0"/>
              <a:t>disease and </a:t>
            </a:r>
            <a:r>
              <a:rPr lang="en-US" dirty="0"/>
              <a:t>promoting changes in health behaviors, and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d) using the Transtheoretical or stages </a:t>
            </a:r>
            <a:r>
              <a:rPr lang="en-US" dirty="0" smtClean="0"/>
              <a:t>of change </a:t>
            </a:r>
            <a:r>
              <a:rPr lang="en-US" dirty="0"/>
              <a:t>model to improve adherence to treatment and health outcomes. </a:t>
            </a:r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/>
              <a:t>MCM </a:t>
            </a:r>
            <a:r>
              <a:rPr lang="en-US" dirty="0" smtClean="0"/>
              <a:t>subrecipients agreed </a:t>
            </a:r>
            <a:r>
              <a:rPr lang="en-US" dirty="0"/>
              <a:t>to continue using client level data to monitor health outcomes.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417766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830636" cy="48602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Results cont.</a:t>
            </a:r>
          </a:p>
          <a:p>
            <a:pPr marL="0" indent="0">
              <a:buNone/>
            </a:pPr>
            <a:r>
              <a:rPr lang="en-US" u="sng" dirty="0" smtClean="0"/>
              <a:t>HIV viral load outcomes</a:t>
            </a:r>
            <a:r>
              <a:rPr lang="en-US" dirty="0" smtClean="0"/>
              <a:t>: </a:t>
            </a:r>
          </a:p>
          <a:p>
            <a:r>
              <a:rPr lang="en-US" dirty="0" smtClean="0"/>
              <a:t>By the end of the measurement period (December 31, 2019), more</a:t>
            </a:r>
            <a:br>
              <a:rPr lang="en-US" dirty="0" smtClean="0"/>
            </a:br>
            <a:r>
              <a:rPr lang="en-US" dirty="0" smtClean="0"/>
              <a:t>than half (60%) of clients in the QIP cohort achieved viral load suppression. </a:t>
            </a:r>
          </a:p>
          <a:p>
            <a:r>
              <a:rPr lang="en-US" dirty="0" smtClean="0"/>
              <a:t>Of those clients in the cohort, 45.3% had an undetectable viral load (&lt;50 copies m/L), 14.5% were virally suppressed (&lt;199 copies m/L) and 40% did not achieve viral suppression (200-101,000 copies m/L). </a:t>
            </a:r>
          </a:p>
          <a:p>
            <a:r>
              <a:rPr lang="en-US" dirty="0" smtClean="0"/>
              <a:t>Disparities in achieving the desired health outcome were observed among Black or African American males and to a lesser extent for those aged 45-64. </a:t>
            </a:r>
          </a:p>
          <a:p>
            <a:r>
              <a:rPr lang="en-US" dirty="0" smtClean="0"/>
              <a:t>The overall viral suppression achieved by all clients receiving MCM services was 91%. This was over the 90% project objective set at the beginning of the initiative. 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602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180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2019 RSR Client Summary Report Data</a:t>
            </a:r>
            <a:endParaRPr 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83426262"/>
              </p:ext>
            </p:extLst>
          </p:nvPr>
        </p:nvGraphicFramePr>
        <p:xfrm>
          <a:off x="838200" y="2618716"/>
          <a:ext cx="4354902" cy="4040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404129" y="1825624"/>
            <a:ext cx="37889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/>
              <a:t>Number of Clients by HIV Status</a:t>
            </a:r>
          </a:p>
          <a:p>
            <a:r>
              <a:rPr lang="en-US" sz="1600" dirty="0" smtClean="0"/>
              <a:t>•Reported a decrease </a:t>
            </a:r>
            <a:r>
              <a:rPr lang="en-US" sz="1600" dirty="0"/>
              <a:t>of </a:t>
            </a:r>
            <a:r>
              <a:rPr lang="en-US" sz="1600" dirty="0" smtClean="0"/>
              <a:t>270 </a:t>
            </a:r>
            <a:r>
              <a:rPr lang="en-US" sz="1600" dirty="0"/>
              <a:t>clients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62411596"/>
              </p:ext>
            </p:extLst>
          </p:nvPr>
        </p:nvGraphicFramePr>
        <p:xfrm>
          <a:off x="6543675" y="2618716"/>
          <a:ext cx="4810125" cy="3800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37528" y="1825624"/>
            <a:ext cx="4516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/>
              <a:t>Number of Clients by HIV/AIDS Status</a:t>
            </a:r>
          </a:p>
          <a:p>
            <a:r>
              <a:rPr lang="en-US" sz="1600" dirty="0" smtClean="0"/>
              <a:t>•Reported a decrease </a:t>
            </a:r>
            <a:r>
              <a:rPr lang="en-US" sz="1600" dirty="0"/>
              <a:t>of </a:t>
            </a:r>
            <a:r>
              <a:rPr lang="en-US" sz="1600" dirty="0" smtClean="0"/>
              <a:t>263 </a:t>
            </a:r>
            <a:r>
              <a:rPr lang="en-US" sz="1600" dirty="0"/>
              <a:t>diagnosed with AIDS</a:t>
            </a:r>
          </a:p>
        </p:txBody>
      </p:sp>
    </p:spTree>
    <p:extLst>
      <p:ext uri="{BB962C8B-B14F-4D97-AF65-F5344CB8AC3E}">
        <p14:creationId xmlns:p14="http://schemas.microsoft.com/office/powerpoint/2010/main" val="163735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80311183"/>
              </p:ext>
            </p:extLst>
          </p:nvPr>
        </p:nvGraphicFramePr>
        <p:xfrm>
          <a:off x="6521569" y="2372263"/>
          <a:ext cx="5451355" cy="402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239000" y="1509448"/>
            <a:ext cx="3933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Gender and HIV Status</a:t>
            </a:r>
          </a:p>
          <a:p>
            <a:r>
              <a:rPr lang="en-US" sz="1400" dirty="0" smtClean="0"/>
              <a:t>•Largest group remains </a:t>
            </a:r>
            <a:r>
              <a:rPr lang="en-US" sz="1400" dirty="0"/>
              <a:t>Males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1803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2019 RSR Client Summary Report Data cont.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80745522"/>
              </p:ext>
            </p:extLst>
          </p:nvPr>
        </p:nvGraphicFramePr>
        <p:xfrm>
          <a:off x="493143" y="2372263"/>
          <a:ext cx="4855234" cy="402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93143" y="1513154"/>
            <a:ext cx="5131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</a:t>
            </a:r>
            <a:r>
              <a:rPr lang="en-US" sz="1400" b="1" u="sng" dirty="0" smtClean="0"/>
              <a:t>Enrollment Status</a:t>
            </a:r>
            <a:endParaRPr lang="en-US" sz="1400" b="1" u="sng" dirty="0"/>
          </a:p>
          <a:p>
            <a:r>
              <a:rPr lang="en-US" sz="1400" dirty="0" smtClean="0"/>
              <a:t>•Only Active and Deceased categories were reported on the RSR Client report from PE in 2019.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0338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5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2019 RSR Client Summary Report Data cont.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25" y="1225460"/>
            <a:ext cx="42195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Age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</a:t>
            </a:r>
            <a:r>
              <a:rPr lang="en-US" sz="1400" dirty="0"/>
              <a:t>45-64 years </a:t>
            </a:r>
            <a:r>
              <a:rPr lang="en-US" sz="1400" dirty="0" smtClean="0"/>
              <a:t>old</a:t>
            </a:r>
            <a:endParaRPr lang="en-US" sz="1400" dirty="0"/>
          </a:p>
          <a:p>
            <a:r>
              <a:rPr lang="en-US" sz="1400" dirty="0" smtClean="0"/>
              <a:t>•2-12 years old decreased </a:t>
            </a:r>
            <a:r>
              <a:rPr lang="en-US" sz="1400" dirty="0"/>
              <a:t>by </a:t>
            </a:r>
            <a:r>
              <a:rPr lang="en-US" sz="1400" dirty="0" smtClean="0"/>
              <a:t>3</a:t>
            </a:r>
            <a:endParaRPr lang="en-US" sz="14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85255744"/>
              </p:ext>
            </p:extLst>
          </p:nvPr>
        </p:nvGraphicFramePr>
        <p:xfrm>
          <a:off x="838201" y="2276475"/>
          <a:ext cx="4057650" cy="3900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111713" y="1236523"/>
            <a:ext cx="4016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/>
              <a:t>Number of Clients by Race, Ethnicity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Black/African American</a:t>
            </a:r>
            <a:endParaRPr lang="en-US" sz="14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18489359"/>
              </p:ext>
            </p:extLst>
          </p:nvPr>
        </p:nvGraphicFramePr>
        <p:xfrm>
          <a:off x="9120116" y="2509837"/>
          <a:ext cx="2647950" cy="3433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3714887720"/>
              </p:ext>
            </p:extLst>
          </p:nvPr>
        </p:nvGraphicFramePr>
        <p:xfrm>
          <a:off x="6243565" y="2509836"/>
          <a:ext cx="2876551" cy="3433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6034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2019 RSR Client Summary Report Data cont.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199" y="1208068"/>
            <a:ext cx="52896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Household Income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</a:t>
            </a:r>
            <a:r>
              <a:rPr lang="en-US" sz="1400" dirty="0"/>
              <a:t>Below 100% of the Federal Poverty Level (FPL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•Number of clients below </a:t>
            </a:r>
            <a:r>
              <a:rPr lang="en-US" sz="1400" dirty="0"/>
              <a:t>100% </a:t>
            </a:r>
            <a:r>
              <a:rPr lang="en-US" sz="1400" dirty="0" smtClean="0"/>
              <a:t>FPL decreased by 241</a:t>
            </a:r>
            <a:endParaRPr lang="en-US" sz="1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59149611"/>
              </p:ext>
            </p:extLst>
          </p:nvPr>
        </p:nvGraphicFramePr>
        <p:xfrm>
          <a:off x="838200" y="1946732"/>
          <a:ext cx="5181600" cy="4230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12593874"/>
              </p:ext>
            </p:extLst>
          </p:nvPr>
        </p:nvGraphicFramePr>
        <p:xfrm>
          <a:off x="7124700" y="2162175"/>
          <a:ext cx="4229099" cy="4014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544665" y="1208068"/>
            <a:ext cx="538916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/>
              <a:t>Number of Clients by RSR Housing/Living Arrangement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</a:t>
            </a:r>
            <a:r>
              <a:rPr lang="en-US" sz="1400" dirty="0"/>
              <a:t>Stable/permanent</a:t>
            </a:r>
          </a:p>
          <a:p>
            <a:r>
              <a:rPr lang="en-US" sz="1400" dirty="0" smtClean="0"/>
              <a:t>•Temporary</a:t>
            </a:r>
            <a:r>
              <a:rPr lang="en-US" sz="1400" dirty="0"/>
              <a:t>, Unstable, Unknown Increased by </a:t>
            </a:r>
            <a:r>
              <a:rPr lang="en-US" sz="1400" dirty="0" smtClean="0"/>
              <a:t>24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9380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12861590"/>
              </p:ext>
            </p:extLst>
          </p:nvPr>
        </p:nvGraphicFramePr>
        <p:xfrm>
          <a:off x="7010400" y="2442364"/>
          <a:ext cx="4343400" cy="39584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1750">
                  <a:extLst>
                    <a:ext uri="{9D8B030D-6E8A-4147-A177-3AD203B41FA5}">
                      <a16:colId xmlns:a16="http://schemas.microsoft.com/office/drawing/2014/main" val="12370635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075336865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57988990"/>
                    </a:ext>
                  </a:extLst>
                </a:gridCol>
              </a:tblGrid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Service Category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# of Clients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# of Visits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0493435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Early Intervention Services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430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1538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8691996"/>
                  </a:ext>
                </a:extLst>
              </a:tr>
              <a:tr h="3815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Home &amp; Community Based Health Services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6008724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Medical Case Management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2091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41,869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2886973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Medical Nutritional Therapy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4342606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Mental Health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94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847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4675068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Oral Health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725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2460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1544133"/>
                  </a:ext>
                </a:extLst>
              </a:tr>
              <a:tr h="57658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Outpatient Ambulatory Medical Care (including Specialty Medical Care and Lab services)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633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2578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331257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Local Pharmacy Assistance Program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165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1075905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Non-Medical Case Management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2919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8886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4601898"/>
                  </a:ext>
                </a:extLst>
              </a:tr>
              <a:tr h="3815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Emergency Financial Assistance (including EFA-Prior Authorization)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1462666"/>
                  </a:ext>
                </a:extLst>
              </a:tr>
              <a:tr h="3815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Food Bank (including Nutritional </a:t>
                      </a:r>
                      <a:r>
                        <a:rPr lang="en-US" sz="1100" dirty="0" smtClean="0">
                          <a:effectLst/>
                        </a:rPr>
                        <a:t>Supplements)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5468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8673095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Health Insurance Program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2179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9285416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Housing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69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8362291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Medical Transportation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356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2984471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Other Professional Services (Legal)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2402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8778319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247906"/>
            <a:ext cx="10515600" cy="47599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2019 RSR Client Summary Report Data cont.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774" y="1067977"/>
            <a:ext cx="553402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Medical Insurance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</a:t>
            </a:r>
            <a:r>
              <a:rPr lang="en-US" sz="1400" dirty="0"/>
              <a:t>No </a:t>
            </a:r>
            <a:r>
              <a:rPr lang="en-US" sz="1400" dirty="0" smtClean="0"/>
              <a:t>insurance/uninsured</a:t>
            </a:r>
          </a:p>
          <a:p>
            <a:r>
              <a:rPr lang="en-US" sz="1400" dirty="0" smtClean="0"/>
              <a:t>•There was an increase in Private- Individual coverage by 80 </a:t>
            </a:r>
            <a:endParaRPr lang="en-US" sz="1400" dirty="0"/>
          </a:p>
          <a:p>
            <a:endParaRPr lang="en-US" sz="1400" dirty="0"/>
          </a:p>
          <a:p>
            <a:endParaRPr lang="en-US" sz="1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1024495"/>
              </p:ext>
            </p:extLst>
          </p:nvPr>
        </p:nvGraphicFramePr>
        <p:xfrm>
          <a:off x="485774" y="2115404"/>
          <a:ext cx="5534026" cy="428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353175" y="1057369"/>
            <a:ext cx="58388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and Service Visits by Service Category</a:t>
            </a:r>
          </a:p>
          <a:p>
            <a:r>
              <a:rPr lang="en-US" sz="1400" dirty="0" smtClean="0"/>
              <a:t>•The </a:t>
            </a:r>
            <a:r>
              <a:rPr lang="en-US" sz="1400" dirty="0"/>
              <a:t>3 top services utilized </a:t>
            </a:r>
            <a:r>
              <a:rPr lang="en-US" sz="1400" dirty="0" smtClean="0"/>
              <a:t>remains NMCM/Eligibility, </a:t>
            </a:r>
            <a:r>
              <a:rPr lang="en-US" sz="1400" dirty="0"/>
              <a:t>OAMC, and MCM.  </a:t>
            </a:r>
          </a:p>
          <a:p>
            <a:r>
              <a:rPr lang="en-US" sz="1400" dirty="0" smtClean="0"/>
              <a:t>•The </a:t>
            </a:r>
            <a:r>
              <a:rPr lang="en-US" sz="1400" dirty="0"/>
              <a:t>3 lowest utilized services are </a:t>
            </a:r>
            <a:r>
              <a:rPr lang="en-US" sz="1400" dirty="0" smtClean="0"/>
              <a:t>HCBHS, </a:t>
            </a:r>
            <a:r>
              <a:rPr lang="en-US" sz="1400" dirty="0"/>
              <a:t>Housing, and </a:t>
            </a:r>
            <a:r>
              <a:rPr lang="en-US" sz="1400" dirty="0" smtClean="0"/>
              <a:t>Medical Nutritional Therapy.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8146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81100" y="13906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5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2019 RSR Clinical Summary Report Data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0524" y="1390650"/>
            <a:ext cx="56292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Risk Factor</a:t>
            </a:r>
          </a:p>
          <a:p>
            <a:r>
              <a:rPr lang="en-US" sz="1400" dirty="0" smtClean="0"/>
              <a:t>•Heterosexual </a:t>
            </a:r>
            <a:r>
              <a:rPr lang="en-US" sz="1400" dirty="0"/>
              <a:t>contact </a:t>
            </a:r>
            <a:r>
              <a:rPr lang="en-US" sz="1400" dirty="0" smtClean="0"/>
              <a:t>remains the </a:t>
            </a:r>
            <a:r>
              <a:rPr lang="en-US" sz="1400" dirty="0"/>
              <a:t>most common risk factor </a:t>
            </a:r>
            <a:r>
              <a:rPr lang="en-US" sz="1400" dirty="0" smtClean="0"/>
              <a:t>reported</a:t>
            </a:r>
          </a:p>
          <a:p>
            <a:r>
              <a:rPr lang="en-US" sz="1400" dirty="0"/>
              <a:t>•Hemophilia/coagulation </a:t>
            </a:r>
            <a:r>
              <a:rPr lang="en-US" sz="1400" dirty="0" smtClean="0"/>
              <a:t>disorder and Injection Drug Use were not included in 2019 PE report.</a:t>
            </a:r>
          </a:p>
          <a:p>
            <a:r>
              <a:rPr lang="en-US" sz="1400" dirty="0" smtClean="0"/>
              <a:t>•There was a reporting issue in PE, still awaiting GTI correction, for 539 as unknown.</a:t>
            </a:r>
            <a:endParaRPr lang="en-US" sz="14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83384215"/>
              </p:ext>
            </p:extLst>
          </p:nvPr>
        </p:nvGraphicFramePr>
        <p:xfrm>
          <a:off x="390524" y="2758699"/>
          <a:ext cx="5505451" cy="3929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091362" y="1390650"/>
            <a:ext cx="3533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New Clinical Clients</a:t>
            </a:r>
          </a:p>
          <a:p>
            <a:r>
              <a:rPr lang="en-US" sz="1400" dirty="0" smtClean="0"/>
              <a:t>•Decreased </a:t>
            </a:r>
            <a:r>
              <a:rPr lang="en-US" sz="1400" dirty="0"/>
              <a:t>by </a:t>
            </a:r>
            <a:r>
              <a:rPr lang="en-US" sz="1400" dirty="0" smtClean="0"/>
              <a:t>131.</a:t>
            </a:r>
            <a:endParaRPr lang="en-US" sz="1400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93198801"/>
              </p:ext>
            </p:extLst>
          </p:nvPr>
        </p:nvGraphicFramePr>
        <p:xfrm>
          <a:off x="6562725" y="2385060"/>
          <a:ext cx="4791075" cy="3648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95274" y="892373"/>
            <a:ext cx="117985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* The Clinical Summary reports on clients who have had a clinical service. Therefore, the numbers from the RSR Client Summary Report and the RSR Clinical Summary Report are different.</a:t>
            </a:r>
          </a:p>
        </p:txBody>
      </p:sp>
    </p:spTree>
    <p:extLst>
      <p:ext uri="{BB962C8B-B14F-4D97-AF65-F5344CB8AC3E}">
        <p14:creationId xmlns:p14="http://schemas.microsoft.com/office/powerpoint/2010/main" val="423714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975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2019 </a:t>
            </a:r>
            <a:r>
              <a:rPr lang="en-US" dirty="0">
                <a:solidFill>
                  <a:srgbClr val="C00000"/>
                </a:solidFill>
              </a:rPr>
              <a:t>RSR Clinical Summary Report </a:t>
            </a:r>
            <a:r>
              <a:rPr lang="en-US" dirty="0" smtClean="0">
                <a:solidFill>
                  <a:srgbClr val="C00000"/>
                </a:solidFill>
              </a:rPr>
              <a:t>Data cont.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9575" y="1247775"/>
            <a:ext cx="56102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Number of Medical Care Visits</a:t>
            </a:r>
          </a:p>
          <a:p>
            <a:r>
              <a:rPr lang="en-US" sz="1400" dirty="0" smtClean="0"/>
              <a:t>•The </a:t>
            </a:r>
            <a:r>
              <a:rPr lang="en-US" sz="1400" dirty="0"/>
              <a:t>most number of clients had 3-4 visits </a:t>
            </a:r>
            <a:r>
              <a:rPr lang="en-US" sz="1400" dirty="0" smtClean="0"/>
              <a:t>reported but the number of those clients decreased dramatically.</a:t>
            </a:r>
            <a:endParaRPr lang="en-US" sz="1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20655742"/>
              </p:ext>
            </p:extLst>
          </p:nvPr>
        </p:nvGraphicFramePr>
        <p:xfrm>
          <a:off x="409576" y="2219325"/>
          <a:ext cx="5448300" cy="3957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545938" y="1247775"/>
            <a:ext cx="5415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/>
              <a:t>Number of New Clients Having Viral Load Test During Reporting Period</a:t>
            </a:r>
          </a:p>
          <a:p>
            <a:r>
              <a:rPr lang="en-US" sz="1400" dirty="0" smtClean="0"/>
              <a:t>•Decreased </a:t>
            </a:r>
            <a:r>
              <a:rPr lang="en-US" sz="1400" dirty="0"/>
              <a:t>by </a:t>
            </a:r>
            <a:r>
              <a:rPr lang="en-US" sz="1400" dirty="0" smtClean="0"/>
              <a:t>115.</a:t>
            </a:r>
            <a:endParaRPr lang="en-US" sz="14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20749472"/>
              </p:ext>
            </p:extLst>
          </p:nvPr>
        </p:nvGraphicFramePr>
        <p:xfrm>
          <a:off x="6662738" y="2152650"/>
          <a:ext cx="5181600" cy="3957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3535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6E096F77E7F741AC04C5F29E17756A" ma:contentTypeVersion="7" ma:contentTypeDescription="Create a new document." ma:contentTypeScope="" ma:versionID="372bd0510a2d8aafdf1a5fcff48ba76e">
  <xsd:schema xmlns:xsd="http://www.w3.org/2001/XMLSchema" xmlns:xs="http://www.w3.org/2001/XMLSchema" xmlns:p="http://schemas.microsoft.com/office/2006/metadata/properties" xmlns:ns2="2c0a287c-2cfe-48a6-8384-085034255611" xmlns:ns3="3a458720-5d06-4124-9ae2-9cfb35b6a5aa" targetNamespace="http://schemas.microsoft.com/office/2006/metadata/properties" ma:root="true" ma:fieldsID="06bb5e067306785f626b9caf82089b47" ns2:_="" ns3:_="">
    <xsd:import namespace="2c0a287c-2cfe-48a6-8384-085034255611"/>
    <xsd:import namespace="3a458720-5d06-4124-9ae2-9cfb35b6a5aa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Year" minOccurs="0"/>
                <xsd:element ref="ns3:SharedWithUsers" minOccurs="0"/>
                <xsd:element ref="ns2:Meeting_x0020_Date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0a287c-2cfe-48a6-8384-085034255611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default="Other" ma:description="The PDF Category." ma:format="Dropdown" ma:internalName="Category">
      <xsd:simpleType>
        <xsd:restriction base="dms:Choice">
          <xsd:enumeration value="Newsletter"/>
          <xsd:enumeration value="Calendar"/>
          <xsd:enumeration value="Meeting Minutes"/>
          <xsd:enumeration value="Comprehensive Needs Assessment"/>
          <xsd:enumeration value="Comprehensive Plans"/>
          <xsd:enumeration value="Research Projects"/>
          <xsd:enumeration value="Quality Management"/>
          <xsd:enumeration value="The Redbook"/>
          <xsd:enumeration value="Member Services"/>
          <xsd:enumeration value="Provider Manual"/>
          <xsd:enumeration value="Local Pharmacy RFP"/>
          <xsd:enumeration value="Other"/>
        </xsd:restriction>
      </xsd:simpleType>
    </xsd:element>
    <xsd:element name="Year" ma:index="9" nillable="true" ma:displayName="Year" ma:description="The year of the newsletter or other document. (Not required.)" ma:internalName="Year">
      <xsd:simpleType>
        <xsd:restriction base="dms:Text">
          <xsd:maxLength value="255"/>
        </xsd:restriction>
      </xsd:simpleType>
    </xsd:element>
    <xsd:element name="Meeting_x0020_Date" ma:index="11" nillable="true" ma:displayName="Meeting Date" ma:description="Meeting Date" ma:format="DateOnly" ma:internalName="Meeting_x0020_Date">
      <xsd:simpleType>
        <xsd:restriction base="dms:DateTime"/>
      </xsd:simpleType>
    </xsd:element>
    <xsd:element name="Order0" ma:index="12" nillable="true" ma:displayName="Order" ma:description="Order" ma:internalName="Order0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8720-5d06-4124-9ae2-9cfb35b6a5a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2c0a287c-2cfe-48a6-8384-085034255611" xsi:nil="true"/>
    <Category xmlns="2c0a287c-2cfe-48a6-8384-085034255611">Other</Category>
    <Order0 xmlns="2c0a287c-2cfe-48a6-8384-085034255611" xsi:nil="true"/>
    <Meeting_x0020_Date xmlns="2c0a287c-2cfe-48a6-8384-085034255611" xsi:nil="true"/>
    <SharedWithUsers xmlns="3a458720-5d06-4124-9ae2-9cfb35b6a5aa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A77F585E-D5EF-4770-9B04-5FA8331F8266}"/>
</file>

<file path=customXml/itemProps2.xml><?xml version="1.0" encoding="utf-8"?>
<ds:datastoreItem xmlns:ds="http://schemas.openxmlformats.org/officeDocument/2006/customXml" ds:itemID="{502095BD-778B-4F6D-8FD0-0C109D09042F}"/>
</file>

<file path=customXml/itemProps3.xml><?xml version="1.0" encoding="utf-8"?>
<ds:datastoreItem xmlns:ds="http://schemas.openxmlformats.org/officeDocument/2006/customXml" ds:itemID="{8D9E78C1-B35F-4D7B-8A73-EB3A14A9248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2114</TotalTime>
  <Words>2661</Words>
  <Application>Microsoft Office PowerPoint</Application>
  <PresentationFormat>Widescreen</PresentationFormat>
  <Paragraphs>496</Paragraphs>
  <Slides>26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Calibri-Bold</vt:lpstr>
      <vt:lpstr>Century Gothic</vt:lpstr>
      <vt:lpstr>Times New Roman</vt:lpstr>
      <vt:lpstr>Office Theme</vt:lpstr>
      <vt:lpstr>PowerPoint Presentation</vt:lpstr>
      <vt:lpstr>Ryan White HIV/AIDS Program Service Report (RSR)</vt:lpstr>
      <vt:lpstr>2019 RSR Client Summary Report Data</vt:lpstr>
      <vt:lpstr>2019 RSR Client Summary Report Data cont.</vt:lpstr>
      <vt:lpstr>2019 RSR Client Summary Report Data cont.</vt:lpstr>
      <vt:lpstr>2019 RSR Client Summary Report Data cont.</vt:lpstr>
      <vt:lpstr>2019 RSR Client Summary Report Data cont.</vt:lpstr>
      <vt:lpstr>2019 RSR Clinical Summary Report Data</vt:lpstr>
      <vt:lpstr>2019 RSR Clinical Summary Report Data cont.</vt:lpstr>
      <vt:lpstr>2019 RSR Total Clients Served by Zip Code Summary (New to RSR Report)</vt:lpstr>
      <vt:lpstr>Minority AIDS Initiative (MAI)</vt:lpstr>
      <vt:lpstr>MAI Data</vt:lpstr>
      <vt:lpstr>MAI Data Comparison</vt:lpstr>
      <vt:lpstr>HIV/AIDS Bureau (HAB) Health Outcome Measures</vt:lpstr>
      <vt:lpstr>HAB Performance Measures Definitions</vt:lpstr>
      <vt:lpstr>PowerPoint Presentation</vt:lpstr>
      <vt:lpstr>Quality Improvement Projects (QIP)</vt:lpstr>
      <vt:lpstr>Quality Improvement Project</vt:lpstr>
      <vt:lpstr>Quality Improvement Initiative: Improving HIV health outcomes of Non-VS clients </vt:lpstr>
      <vt:lpstr>Quality Improvement Initiative: Improving HIV health outcomes of Non-VS clients cont.</vt:lpstr>
      <vt:lpstr>Quality Improvement Initiative: Improving HIV health outcomes of Non-VS clients cont.</vt:lpstr>
      <vt:lpstr>QIP Cohort Demographics Characteristics</vt:lpstr>
      <vt:lpstr>Quality Improvement Initiative: Improving HIV health outcomes of Non-VS clients cont.</vt:lpstr>
      <vt:lpstr>Quality Improvement Initiative: Improving HIV health outcomes of Non-VS clients cont.</vt:lpstr>
      <vt:lpstr>Quality Improvement Initiative: Improving HIV health outcomes of Non-VS clients cont.</vt:lpstr>
      <vt:lpstr>Quality Improvement Initiative: Improving HIV health outcomes of Non-VS clients cont.</vt:lpstr>
    </vt:vector>
  </TitlesOfParts>
  <Company>Palm Beach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Shoshana Ringer</dc:creator>
  <cp:lastModifiedBy>Shoshana Ringer</cp:lastModifiedBy>
  <cp:revision>208</cp:revision>
  <cp:lastPrinted>2019-06-24T15:45:47Z</cp:lastPrinted>
  <dcterms:created xsi:type="dcterms:W3CDTF">2019-06-19T19:27:58Z</dcterms:created>
  <dcterms:modified xsi:type="dcterms:W3CDTF">2020-06-18T20:28:20Z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0x010100D56E096F77E7F741AC04C5F29E17756A</vt:lpwstr>
  </property>
  <property fmtid="{D5CDD505-2E9C-101B-9397-08002B2CF9AE}" pid="3" name="Order">
    <vt:r8>66300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